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8" r:id="rId4"/>
    <p:sldId id="280" r:id="rId5"/>
    <p:sldId id="281" r:id="rId6"/>
    <p:sldId id="282" r:id="rId7"/>
    <p:sldId id="279" r:id="rId8"/>
    <p:sldId id="283" r:id="rId9"/>
    <p:sldId id="265" r:id="rId10"/>
    <p:sldId id="261" r:id="rId11"/>
    <p:sldId id="262" r:id="rId12"/>
    <p:sldId id="264" r:id="rId13"/>
    <p:sldId id="271" r:id="rId14"/>
    <p:sldId id="267" r:id="rId15"/>
    <p:sldId id="266" r:id="rId16"/>
    <p:sldId id="268" r:id="rId17"/>
    <p:sldId id="269" r:id="rId18"/>
    <p:sldId id="270" r:id="rId19"/>
    <p:sldId id="277" r:id="rId20"/>
    <p:sldId id="258"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66" autoAdjust="0"/>
    <p:restoredTop sz="50000" autoAdjust="0"/>
  </p:normalViewPr>
  <p:slideViewPr>
    <p:cSldViewPr snapToGrid="0">
      <p:cViewPr varScale="1">
        <p:scale>
          <a:sx n="36" d="100"/>
          <a:sy n="36" d="100"/>
        </p:scale>
        <p:origin x="1272" y="48"/>
      </p:cViewPr>
      <p:guideLst/>
    </p:cSldViewPr>
  </p:slideViewPr>
  <p:notesTextViewPr>
    <p:cViewPr>
      <p:scale>
        <a:sx n="1" d="1"/>
        <a:sy n="1" d="1"/>
      </p:scale>
      <p:origin x="0" y="0"/>
    </p:cViewPr>
  </p:notesTextViewPr>
  <p:sorterViewPr>
    <p:cViewPr>
      <p:scale>
        <a:sx n="100" d="100"/>
        <a:sy n="100" d="100"/>
      </p:scale>
      <p:origin x="0" y="-23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CF07B-C29E-4033-915B-EFE81807C4F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sv-SE"/>
        </a:p>
      </dgm:t>
    </dgm:pt>
    <dgm:pt modelId="{492F566B-BEEC-4B68-94CD-A2734A944052}">
      <dgm:prSet phldrT="[Text]"/>
      <dgm:spPr/>
      <dgm:t>
        <a:bodyPr/>
        <a:lstStyle/>
        <a:p>
          <a:r>
            <a:rPr lang="sv-SE" dirty="0" smtClean="0">
              <a:solidFill>
                <a:schemeClr val="tx1"/>
              </a:solidFill>
            </a:rPr>
            <a:t>Antropologisk kunskap</a:t>
          </a:r>
          <a:endParaRPr lang="sv-SE" dirty="0">
            <a:solidFill>
              <a:schemeClr val="tx1"/>
            </a:solidFill>
          </a:endParaRPr>
        </a:p>
      </dgm:t>
    </dgm:pt>
    <dgm:pt modelId="{F8D55680-46C7-462B-8A5A-B62DE4F1894D}" type="parTrans" cxnId="{F009CA8D-2000-4D04-BC21-B1E19F3B6B2C}">
      <dgm:prSet/>
      <dgm:spPr/>
      <dgm:t>
        <a:bodyPr/>
        <a:lstStyle/>
        <a:p>
          <a:endParaRPr lang="sv-SE"/>
        </a:p>
      </dgm:t>
    </dgm:pt>
    <dgm:pt modelId="{21118EF3-9545-4040-A48D-A8AD8E971DB8}" type="sibTrans" cxnId="{F009CA8D-2000-4D04-BC21-B1E19F3B6B2C}">
      <dgm:prSet/>
      <dgm:spPr/>
      <dgm:t>
        <a:bodyPr/>
        <a:lstStyle/>
        <a:p>
          <a:endParaRPr lang="sv-SE"/>
        </a:p>
      </dgm:t>
    </dgm:pt>
    <dgm:pt modelId="{D9BEAEC1-E992-4383-8E57-7EECC65A052C}">
      <dgm:prSet phldrT="[Text]"/>
      <dgm:spPr/>
      <dgm:t>
        <a:bodyPr/>
        <a:lstStyle/>
        <a:p>
          <a:r>
            <a:rPr lang="sv-SE" dirty="0" smtClean="0">
              <a:solidFill>
                <a:schemeClr val="tx1"/>
              </a:solidFill>
            </a:rPr>
            <a:t>Vetenskapens</a:t>
          </a:r>
          <a:endParaRPr lang="sv-SE" dirty="0">
            <a:solidFill>
              <a:schemeClr val="tx1"/>
            </a:solidFill>
          </a:endParaRPr>
        </a:p>
      </dgm:t>
    </dgm:pt>
    <dgm:pt modelId="{2BA93D08-2F7F-42CD-B4BB-2D46CE4B46AE}" type="parTrans" cxnId="{68AF5051-3E4F-43B8-A537-726E40CA921F}">
      <dgm:prSet/>
      <dgm:spPr/>
      <dgm:t>
        <a:bodyPr/>
        <a:lstStyle/>
        <a:p>
          <a:endParaRPr lang="sv-SE"/>
        </a:p>
      </dgm:t>
    </dgm:pt>
    <dgm:pt modelId="{E002310A-66AB-49BB-943B-A3D641BB0AAB}" type="sibTrans" cxnId="{68AF5051-3E4F-43B8-A537-726E40CA921F}">
      <dgm:prSet/>
      <dgm:spPr/>
      <dgm:t>
        <a:bodyPr/>
        <a:lstStyle/>
        <a:p>
          <a:endParaRPr lang="sv-SE"/>
        </a:p>
      </dgm:t>
    </dgm:pt>
    <dgm:pt modelId="{2C683F6C-6148-4EED-8008-81D1C5FDF61A}">
      <dgm:prSet phldrT="[Text]"/>
      <dgm:spPr/>
      <dgm:t>
        <a:bodyPr/>
        <a:lstStyle/>
        <a:p>
          <a:r>
            <a:rPr lang="sv-SE" dirty="0" smtClean="0">
              <a:solidFill>
                <a:schemeClr val="tx1"/>
              </a:solidFill>
            </a:rPr>
            <a:t>Människors/</a:t>
          </a:r>
          <a:br>
            <a:rPr lang="sv-SE" dirty="0" smtClean="0">
              <a:solidFill>
                <a:schemeClr val="tx1"/>
              </a:solidFill>
            </a:rPr>
          </a:br>
          <a:r>
            <a:rPr lang="sv-SE" dirty="0" smtClean="0">
              <a:solidFill>
                <a:schemeClr val="tx1"/>
              </a:solidFill>
            </a:rPr>
            <a:t>Informanternas</a:t>
          </a:r>
          <a:endParaRPr lang="sv-SE" dirty="0">
            <a:solidFill>
              <a:schemeClr val="tx1"/>
            </a:solidFill>
          </a:endParaRPr>
        </a:p>
      </dgm:t>
    </dgm:pt>
    <dgm:pt modelId="{4817731B-01F6-4B09-B6D4-025870D93029}" type="parTrans" cxnId="{9EE31324-4091-4A50-86B8-058C7C5736F9}">
      <dgm:prSet/>
      <dgm:spPr/>
      <dgm:t>
        <a:bodyPr/>
        <a:lstStyle/>
        <a:p>
          <a:endParaRPr lang="sv-SE"/>
        </a:p>
      </dgm:t>
    </dgm:pt>
    <dgm:pt modelId="{6502DE41-2321-4AA0-AFBB-994D450CE130}" type="sibTrans" cxnId="{9EE31324-4091-4A50-86B8-058C7C5736F9}">
      <dgm:prSet/>
      <dgm:spPr/>
      <dgm:t>
        <a:bodyPr/>
        <a:lstStyle/>
        <a:p>
          <a:endParaRPr lang="sv-SE"/>
        </a:p>
      </dgm:t>
    </dgm:pt>
    <dgm:pt modelId="{D203B161-D787-4D70-913B-D76E87D9C466}">
      <dgm:prSet phldrT="[Text]"/>
      <dgm:spPr/>
      <dgm:t>
        <a:bodyPr/>
        <a:lstStyle/>
        <a:p>
          <a:r>
            <a:rPr lang="sv-SE" dirty="0" smtClean="0">
              <a:solidFill>
                <a:schemeClr val="tx1"/>
              </a:solidFill>
            </a:rPr>
            <a:t>Nationens intresse</a:t>
          </a:r>
        </a:p>
      </dgm:t>
    </dgm:pt>
    <dgm:pt modelId="{528ABED4-B6D8-4B94-A013-FA0FC8827EDD}" type="parTrans" cxnId="{BFBB1FAB-54AA-432D-88C8-D5A54F25F91A}">
      <dgm:prSet/>
      <dgm:spPr/>
      <dgm:t>
        <a:bodyPr/>
        <a:lstStyle/>
        <a:p>
          <a:endParaRPr lang="sv-SE"/>
        </a:p>
      </dgm:t>
    </dgm:pt>
    <dgm:pt modelId="{608F0399-8173-4C37-B5DB-23FFDF0A88B4}" type="sibTrans" cxnId="{BFBB1FAB-54AA-432D-88C8-D5A54F25F91A}">
      <dgm:prSet/>
      <dgm:spPr/>
      <dgm:t>
        <a:bodyPr/>
        <a:lstStyle/>
        <a:p>
          <a:endParaRPr lang="sv-SE"/>
        </a:p>
      </dgm:t>
    </dgm:pt>
    <dgm:pt modelId="{B7B2AF64-5070-4A5F-83C3-1836F06E06DB}" type="pres">
      <dgm:prSet presAssocID="{0CECF07B-C29E-4033-915B-EFE81807C4F9}" presName="cycle" presStyleCnt="0">
        <dgm:presLayoutVars>
          <dgm:chMax val="1"/>
          <dgm:dir/>
          <dgm:animLvl val="ctr"/>
          <dgm:resizeHandles val="exact"/>
        </dgm:presLayoutVars>
      </dgm:prSet>
      <dgm:spPr/>
      <dgm:t>
        <a:bodyPr/>
        <a:lstStyle/>
        <a:p>
          <a:endParaRPr lang="sv-SE"/>
        </a:p>
      </dgm:t>
    </dgm:pt>
    <dgm:pt modelId="{9CB74373-D07B-4873-9C3E-345704373B6A}" type="pres">
      <dgm:prSet presAssocID="{492F566B-BEEC-4B68-94CD-A2734A944052}" presName="centerShape" presStyleLbl="node0" presStyleIdx="0" presStyleCnt="1"/>
      <dgm:spPr/>
      <dgm:t>
        <a:bodyPr/>
        <a:lstStyle/>
        <a:p>
          <a:endParaRPr lang="sv-SE"/>
        </a:p>
      </dgm:t>
    </dgm:pt>
    <dgm:pt modelId="{6E1A24A9-EA46-4B68-BBE8-1A3A35CE602E}" type="pres">
      <dgm:prSet presAssocID="{2BA93D08-2F7F-42CD-B4BB-2D46CE4B46AE}" presName="Name9" presStyleLbl="parChTrans1D2" presStyleIdx="0" presStyleCnt="3"/>
      <dgm:spPr/>
      <dgm:t>
        <a:bodyPr/>
        <a:lstStyle/>
        <a:p>
          <a:endParaRPr lang="sv-SE"/>
        </a:p>
      </dgm:t>
    </dgm:pt>
    <dgm:pt modelId="{8EBD5A64-6071-46E5-AB14-FC5CCA435EA3}" type="pres">
      <dgm:prSet presAssocID="{2BA93D08-2F7F-42CD-B4BB-2D46CE4B46AE}" presName="connTx" presStyleLbl="parChTrans1D2" presStyleIdx="0" presStyleCnt="3"/>
      <dgm:spPr/>
      <dgm:t>
        <a:bodyPr/>
        <a:lstStyle/>
        <a:p>
          <a:endParaRPr lang="sv-SE"/>
        </a:p>
      </dgm:t>
    </dgm:pt>
    <dgm:pt modelId="{DAFE4A78-2363-4223-A4D6-DD2E1D9468E7}" type="pres">
      <dgm:prSet presAssocID="{D9BEAEC1-E992-4383-8E57-7EECC65A052C}" presName="node" presStyleLbl="node1" presStyleIdx="0" presStyleCnt="3">
        <dgm:presLayoutVars>
          <dgm:bulletEnabled val="1"/>
        </dgm:presLayoutVars>
      </dgm:prSet>
      <dgm:spPr/>
      <dgm:t>
        <a:bodyPr/>
        <a:lstStyle/>
        <a:p>
          <a:endParaRPr lang="sv-SE"/>
        </a:p>
      </dgm:t>
    </dgm:pt>
    <dgm:pt modelId="{608AC044-98BB-4680-8AF5-5C13D50DB853}" type="pres">
      <dgm:prSet presAssocID="{4817731B-01F6-4B09-B6D4-025870D93029}" presName="Name9" presStyleLbl="parChTrans1D2" presStyleIdx="1" presStyleCnt="3"/>
      <dgm:spPr/>
      <dgm:t>
        <a:bodyPr/>
        <a:lstStyle/>
        <a:p>
          <a:endParaRPr lang="sv-SE"/>
        </a:p>
      </dgm:t>
    </dgm:pt>
    <dgm:pt modelId="{AD59F749-CD97-4119-A4F4-064BA1DB9BA4}" type="pres">
      <dgm:prSet presAssocID="{4817731B-01F6-4B09-B6D4-025870D93029}" presName="connTx" presStyleLbl="parChTrans1D2" presStyleIdx="1" presStyleCnt="3"/>
      <dgm:spPr/>
      <dgm:t>
        <a:bodyPr/>
        <a:lstStyle/>
        <a:p>
          <a:endParaRPr lang="sv-SE"/>
        </a:p>
      </dgm:t>
    </dgm:pt>
    <dgm:pt modelId="{6A8DECFA-02E5-4AB4-A70B-3C50234B4054}" type="pres">
      <dgm:prSet presAssocID="{2C683F6C-6148-4EED-8008-81D1C5FDF61A}" presName="node" presStyleLbl="node1" presStyleIdx="1" presStyleCnt="3">
        <dgm:presLayoutVars>
          <dgm:bulletEnabled val="1"/>
        </dgm:presLayoutVars>
      </dgm:prSet>
      <dgm:spPr/>
      <dgm:t>
        <a:bodyPr/>
        <a:lstStyle/>
        <a:p>
          <a:endParaRPr lang="sv-SE"/>
        </a:p>
      </dgm:t>
    </dgm:pt>
    <dgm:pt modelId="{91EAF62C-161E-491E-96DA-34DCDF729AFC}" type="pres">
      <dgm:prSet presAssocID="{528ABED4-B6D8-4B94-A013-FA0FC8827EDD}" presName="Name9" presStyleLbl="parChTrans1D2" presStyleIdx="2" presStyleCnt="3"/>
      <dgm:spPr/>
      <dgm:t>
        <a:bodyPr/>
        <a:lstStyle/>
        <a:p>
          <a:endParaRPr lang="sv-SE"/>
        </a:p>
      </dgm:t>
    </dgm:pt>
    <dgm:pt modelId="{D2CD5676-11E5-44AE-BAE5-B1355D633C65}" type="pres">
      <dgm:prSet presAssocID="{528ABED4-B6D8-4B94-A013-FA0FC8827EDD}" presName="connTx" presStyleLbl="parChTrans1D2" presStyleIdx="2" presStyleCnt="3"/>
      <dgm:spPr/>
      <dgm:t>
        <a:bodyPr/>
        <a:lstStyle/>
        <a:p>
          <a:endParaRPr lang="sv-SE"/>
        </a:p>
      </dgm:t>
    </dgm:pt>
    <dgm:pt modelId="{7CF0AFEB-A7C3-4645-B597-6AB90E16327B}" type="pres">
      <dgm:prSet presAssocID="{D203B161-D787-4D70-913B-D76E87D9C466}" presName="node" presStyleLbl="node1" presStyleIdx="2" presStyleCnt="3">
        <dgm:presLayoutVars>
          <dgm:bulletEnabled val="1"/>
        </dgm:presLayoutVars>
      </dgm:prSet>
      <dgm:spPr/>
      <dgm:t>
        <a:bodyPr/>
        <a:lstStyle/>
        <a:p>
          <a:endParaRPr lang="sv-SE"/>
        </a:p>
      </dgm:t>
    </dgm:pt>
  </dgm:ptLst>
  <dgm:cxnLst>
    <dgm:cxn modelId="{EC5C73CB-2BC8-8740-BD4F-6001D4004BA7}" type="presOf" srcId="{0CECF07B-C29E-4033-915B-EFE81807C4F9}" destId="{B7B2AF64-5070-4A5F-83C3-1836F06E06DB}" srcOrd="0" destOrd="0" presId="urn:microsoft.com/office/officeart/2005/8/layout/radial1"/>
    <dgm:cxn modelId="{BB154AE6-6AA7-8C44-A1E7-13A796068686}" type="presOf" srcId="{2C683F6C-6148-4EED-8008-81D1C5FDF61A}" destId="{6A8DECFA-02E5-4AB4-A70B-3C50234B4054}" srcOrd="0" destOrd="0" presId="urn:microsoft.com/office/officeart/2005/8/layout/radial1"/>
    <dgm:cxn modelId="{F009CA8D-2000-4D04-BC21-B1E19F3B6B2C}" srcId="{0CECF07B-C29E-4033-915B-EFE81807C4F9}" destId="{492F566B-BEEC-4B68-94CD-A2734A944052}" srcOrd="0" destOrd="0" parTransId="{F8D55680-46C7-462B-8A5A-B62DE4F1894D}" sibTransId="{21118EF3-9545-4040-A48D-A8AD8E971DB8}"/>
    <dgm:cxn modelId="{68AF5051-3E4F-43B8-A537-726E40CA921F}" srcId="{492F566B-BEEC-4B68-94CD-A2734A944052}" destId="{D9BEAEC1-E992-4383-8E57-7EECC65A052C}" srcOrd="0" destOrd="0" parTransId="{2BA93D08-2F7F-42CD-B4BB-2D46CE4B46AE}" sibTransId="{E002310A-66AB-49BB-943B-A3D641BB0AAB}"/>
    <dgm:cxn modelId="{CF8F8291-3217-7947-A394-9CBD01A3C762}" type="presOf" srcId="{D9BEAEC1-E992-4383-8E57-7EECC65A052C}" destId="{DAFE4A78-2363-4223-A4D6-DD2E1D9468E7}" srcOrd="0" destOrd="0" presId="urn:microsoft.com/office/officeart/2005/8/layout/radial1"/>
    <dgm:cxn modelId="{BFBB1FAB-54AA-432D-88C8-D5A54F25F91A}" srcId="{492F566B-BEEC-4B68-94CD-A2734A944052}" destId="{D203B161-D787-4D70-913B-D76E87D9C466}" srcOrd="2" destOrd="0" parTransId="{528ABED4-B6D8-4B94-A013-FA0FC8827EDD}" sibTransId="{608F0399-8173-4C37-B5DB-23FFDF0A88B4}"/>
    <dgm:cxn modelId="{79F63B4C-C698-1E46-B1A4-2A21F893409D}" type="presOf" srcId="{4817731B-01F6-4B09-B6D4-025870D93029}" destId="{608AC044-98BB-4680-8AF5-5C13D50DB853}" srcOrd="0" destOrd="0" presId="urn:microsoft.com/office/officeart/2005/8/layout/radial1"/>
    <dgm:cxn modelId="{6DFDBC2D-3CF7-F447-AEF2-69D4F6843471}" type="presOf" srcId="{528ABED4-B6D8-4B94-A013-FA0FC8827EDD}" destId="{91EAF62C-161E-491E-96DA-34DCDF729AFC}" srcOrd="0" destOrd="0" presId="urn:microsoft.com/office/officeart/2005/8/layout/radial1"/>
    <dgm:cxn modelId="{9EE31324-4091-4A50-86B8-058C7C5736F9}" srcId="{492F566B-BEEC-4B68-94CD-A2734A944052}" destId="{2C683F6C-6148-4EED-8008-81D1C5FDF61A}" srcOrd="1" destOrd="0" parTransId="{4817731B-01F6-4B09-B6D4-025870D93029}" sibTransId="{6502DE41-2321-4AA0-AFBB-994D450CE130}"/>
    <dgm:cxn modelId="{BC99F8D6-EA09-BE4F-822D-337757EFC141}" type="presOf" srcId="{2BA93D08-2F7F-42CD-B4BB-2D46CE4B46AE}" destId="{6E1A24A9-EA46-4B68-BBE8-1A3A35CE602E}" srcOrd="0" destOrd="0" presId="urn:microsoft.com/office/officeart/2005/8/layout/radial1"/>
    <dgm:cxn modelId="{CCB7F52F-A42A-1D42-9328-E8150B406986}" type="presOf" srcId="{492F566B-BEEC-4B68-94CD-A2734A944052}" destId="{9CB74373-D07B-4873-9C3E-345704373B6A}" srcOrd="0" destOrd="0" presId="urn:microsoft.com/office/officeart/2005/8/layout/radial1"/>
    <dgm:cxn modelId="{ABE2C957-FF05-A44B-90CF-80468FBCD779}" type="presOf" srcId="{D203B161-D787-4D70-913B-D76E87D9C466}" destId="{7CF0AFEB-A7C3-4645-B597-6AB90E16327B}" srcOrd="0" destOrd="0" presId="urn:microsoft.com/office/officeart/2005/8/layout/radial1"/>
    <dgm:cxn modelId="{BB9B9A14-BC5A-0F4F-A59C-B69EA164DBBA}" type="presOf" srcId="{2BA93D08-2F7F-42CD-B4BB-2D46CE4B46AE}" destId="{8EBD5A64-6071-46E5-AB14-FC5CCA435EA3}" srcOrd="1" destOrd="0" presId="urn:microsoft.com/office/officeart/2005/8/layout/radial1"/>
    <dgm:cxn modelId="{F479789E-DEEE-C44A-8F1C-C1D9356C79FF}" type="presOf" srcId="{528ABED4-B6D8-4B94-A013-FA0FC8827EDD}" destId="{D2CD5676-11E5-44AE-BAE5-B1355D633C65}" srcOrd="1" destOrd="0" presId="urn:microsoft.com/office/officeart/2005/8/layout/radial1"/>
    <dgm:cxn modelId="{28F6B3A6-3E6C-CD4E-8925-131D2D612A7E}" type="presOf" srcId="{4817731B-01F6-4B09-B6D4-025870D93029}" destId="{AD59F749-CD97-4119-A4F4-064BA1DB9BA4}" srcOrd="1" destOrd="0" presId="urn:microsoft.com/office/officeart/2005/8/layout/radial1"/>
    <dgm:cxn modelId="{376C378A-CF9F-8948-9FF4-9A5D2BFFE854}" type="presParOf" srcId="{B7B2AF64-5070-4A5F-83C3-1836F06E06DB}" destId="{9CB74373-D07B-4873-9C3E-345704373B6A}" srcOrd="0" destOrd="0" presId="urn:microsoft.com/office/officeart/2005/8/layout/radial1"/>
    <dgm:cxn modelId="{E01E0076-B183-E948-9EC5-8C5A59A374BE}" type="presParOf" srcId="{B7B2AF64-5070-4A5F-83C3-1836F06E06DB}" destId="{6E1A24A9-EA46-4B68-BBE8-1A3A35CE602E}" srcOrd="1" destOrd="0" presId="urn:microsoft.com/office/officeart/2005/8/layout/radial1"/>
    <dgm:cxn modelId="{FA100C4C-0C14-614F-9E8E-6AE8C50CD95B}" type="presParOf" srcId="{6E1A24A9-EA46-4B68-BBE8-1A3A35CE602E}" destId="{8EBD5A64-6071-46E5-AB14-FC5CCA435EA3}" srcOrd="0" destOrd="0" presId="urn:microsoft.com/office/officeart/2005/8/layout/radial1"/>
    <dgm:cxn modelId="{867545EC-9027-DB47-9E20-C33C1ABA28A1}" type="presParOf" srcId="{B7B2AF64-5070-4A5F-83C3-1836F06E06DB}" destId="{DAFE4A78-2363-4223-A4D6-DD2E1D9468E7}" srcOrd="2" destOrd="0" presId="urn:microsoft.com/office/officeart/2005/8/layout/radial1"/>
    <dgm:cxn modelId="{1B69EA27-2590-0144-8497-DEB4037D120A}" type="presParOf" srcId="{B7B2AF64-5070-4A5F-83C3-1836F06E06DB}" destId="{608AC044-98BB-4680-8AF5-5C13D50DB853}" srcOrd="3" destOrd="0" presId="urn:microsoft.com/office/officeart/2005/8/layout/radial1"/>
    <dgm:cxn modelId="{4F3E6199-1DEC-604E-98EC-1870D3B50782}" type="presParOf" srcId="{608AC044-98BB-4680-8AF5-5C13D50DB853}" destId="{AD59F749-CD97-4119-A4F4-064BA1DB9BA4}" srcOrd="0" destOrd="0" presId="urn:microsoft.com/office/officeart/2005/8/layout/radial1"/>
    <dgm:cxn modelId="{FCF1A22A-3BE3-9348-B5A7-9355F9BD4131}" type="presParOf" srcId="{B7B2AF64-5070-4A5F-83C3-1836F06E06DB}" destId="{6A8DECFA-02E5-4AB4-A70B-3C50234B4054}" srcOrd="4" destOrd="0" presId="urn:microsoft.com/office/officeart/2005/8/layout/radial1"/>
    <dgm:cxn modelId="{F4B82863-7A22-B048-91F8-9623AF8E07DF}" type="presParOf" srcId="{B7B2AF64-5070-4A5F-83C3-1836F06E06DB}" destId="{91EAF62C-161E-491E-96DA-34DCDF729AFC}" srcOrd="5" destOrd="0" presId="urn:microsoft.com/office/officeart/2005/8/layout/radial1"/>
    <dgm:cxn modelId="{6D637FC9-A377-A746-8B32-0637094ECD49}" type="presParOf" srcId="{91EAF62C-161E-491E-96DA-34DCDF729AFC}" destId="{D2CD5676-11E5-44AE-BAE5-B1355D633C65}" srcOrd="0" destOrd="0" presId="urn:microsoft.com/office/officeart/2005/8/layout/radial1"/>
    <dgm:cxn modelId="{6BE2D793-F1D5-8D4C-8C31-E3B12EC955B0}" type="presParOf" srcId="{B7B2AF64-5070-4A5F-83C3-1836F06E06DB}" destId="{7CF0AFEB-A7C3-4645-B597-6AB90E16327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74373-D07B-4873-9C3E-345704373B6A}">
      <dsp:nvSpPr>
        <dsp:cNvPr id="0" name=""/>
        <dsp:cNvSpPr/>
      </dsp:nvSpPr>
      <dsp:spPr>
        <a:xfrm>
          <a:off x="3147218" y="2388995"/>
          <a:ext cx="1833562" cy="18335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kern="1200" dirty="0" smtClean="0">
              <a:solidFill>
                <a:schemeClr val="tx1"/>
              </a:solidFill>
            </a:rPr>
            <a:t>Antropologisk kunskap</a:t>
          </a:r>
          <a:endParaRPr lang="sv-SE" sz="1800" kern="1200" dirty="0">
            <a:solidFill>
              <a:schemeClr val="tx1"/>
            </a:solidFill>
          </a:endParaRPr>
        </a:p>
      </dsp:txBody>
      <dsp:txXfrm>
        <a:off x="3415737" y="2657514"/>
        <a:ext cx="1296524" cy="1296524"/>
      </dsp:txXfrm>
    </dsp:sp>
    <dsp:sp modelId="{6E1A24A9-EA46-4B68-BBE8-1A3A35CE602E}">
      <dsp:nvSpPr>
        <dsp:cNvPr id="0" name=""/>
        <dsp:cNvSpPr/>
      </dsp:nvSpPr>
      <dsp:spPr>
        <a:xfrm rot="16200000">
          <a:off x="3787893" y="2092587"/>
          <a:ext cx="552212" cy="40605"/>
        </a:xfrm>
        <a:custGeom>
          <a:avLst/>
          <a:gdLst/>
          <a:ahLst/>
          <a:cxnLst/>
          <a:rect l="0" t="0" r="0" b="0"/>
          <a:pathLst>
            <a:path>
              <a:moveTo>
                <a:pt x="0" y="20302"/>
              </a:moveTo>
              <a:lnTo>
                <a:pt x="552212" y="203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050194" y="2099084"/>
        <a:ext cx="27610" cy="27610"/>
      </dsp:txXfrm>
    </dsp:sp>
    <dsp:sp modelId="{DAFE4A78-2363-4223-A4D6-DD2E1D9468E7}">
      <dsp:nvSpPr>
        <dsp:cNvPr id="0" name=""/>
        <dsp:cNvSpPr/>
      </dsp:nvSpPr>
      <dsp:spPr>
        <a:xfrm>
          <a:off x="3147218" y="3221"/>
          <a:ext cx="1833562" cy="18335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v-SE" sz="1600" kern="1200" dirty="0" smtClean="0">
              <a:solidFill>
                <a:schemeClr val="tx1"/>
              </a:solidFill>
            </a:rPr>
            <a:t>Vetenskapens</a:t>
          </a:r>
          <a:endParaRPr lang="sv-SE" sz="1600" kern="1200" dirty="0">
            <a:solidFill>
              <a:schemeClr val="tx1"/>
            </a:solidFill>
          </a:endParaRPr>
        </a:p>
      </dsp:txBody>
      <dsp:txXfrm>
        <a:off x="3415737" y="271740"/>
        <a:ext cx="1296524" cy="1296524"/>
      </dsp:txXfrm>
    </dsp:sp>
    <dsp:sp modelId="{608AC044-98BB-4680-8AF5-5C13D50DB853}">
      <dsp:nvSpPr>
        <dsp:cNvPr id="0" name=""/>
        <dsp:cNvSpPr/>
      </dsp:nvSpPr>
      <dsp:spPr>
        <a:xfrm rot="1800000">
          <a:off x="4820964" y="3881918"/>
          <a:ext cx="552212" cy="40605"/>
        </a:xfrm>
        <a:custGeom>
          <a:avLst/>
          <a:gdLst/>
          <a:ahLst/>
          <a:cxnLst/>
          <a:rect l="0" t="0" r="0" b="0"/>
          <a:pathLst>
            <a:path>
              <a:moveTo>
                <a:pt x="0" y="20302"/>
              </a:moveTo>
              <a:lnTo>
                <a:pt x="552212" y="203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5083265" y="3888415"/>
        <a:ext cx="27610" cy="27610"/>
      </dsp:txXfrm>
    </dsp:sp>
    <dsp:sp modelId="{6A8DECFA-02E5-4AB4-A70B-3C50234B4054}">
      <dsp:nvSpPr>
        <dsp:cNvPr id="0" name=""/>
        <dsp:cNvSpPr/>
      </dsp:nvSpPr>
      <dsp:spPr>
        <a:xfrm>
          <a:off x="5213360" y="3581883"/>
          <a:ext cx="1833562" cy="18335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v-SE" sz="1600" kern="1200" dirty="0" smtClean="0">
              <a:solidFill>
                <a:schemeClr val="tx1"/>
              </a:solidFill>
            </a:rPr>
            <a:t>Människors/</a:t>
          </a:r>
          <a:br>
            <a:rPr lang="sv-SE" sz="1600" kern="1200" dirty="0" smtClean="0">
              <a:solidFill>
                <a:schemeClr val="tx1"/>
              </a:solidFill>
            </a:rPr>
          </a:br>
          <a:r>
            <a:rPr lang="sv-SE" sz="1600" kern="1200" dirty="0" smtClean="0">
              <a:solidFill>
                <a:schemeClr val="tx1"/>
              </a:solidFill>
            </a:rPr>
            <a:t>Informanternas</a:t>
          </a:r>
          <a:endParaRPr lang="sv-SE" sz="1600" kern="1200" dirty="0">
            <a:solidFill>
              <a:schemeClr val="tx1"/>
            </a:solidFill>
          </a:endParaRPr>
        </a:p>
      </dsp:txBody>
      <dsp:txXfrm>
        <a:off x="5481879" y="3850402"/>
        <a:ext cx="1296524" cy="1296524"/>
      </dsp:txXfrm>
    </dsp:sp>
    <dsp:sp modelId="{91EAF62C-161E-491E-96DA-34DCDF729AFC}">
      <dsp:nvSpPr>
        <dsp:cNvPr id="0" name=""/>
        <dsp:cNvSpPr/>
      </dsp:nvSpPr>
      <dsp:spPr>
        <a:xfrm rot="9000000">
          <a:off x="2754823" y="3881918"/>
          <a:ext cx="552212" cy="40605"/>
        </a:xfrm>
        <a:custGeom>
          <a:avLst/>
          <a:gdLst/>
          <a:ahLst/>
          <a:cxnLst/>
          <a:rect l="0" t="0" r="0" b="0"/>
          <a:pathLst>
            <a:path>
              <a:moveTo>
                <a:pt x="0" y="20302"/>
              </a:moveTo>
              <a:lnTo>
                <a:pt x="552212" y="203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3017123" y="3888415"/>
        <a:ext cx="27610" cy="27610"/>
      </dsp:txXfrm>
    </dsp:sp>
    <dsp:sp modelId="{7CF0AFEB-A7C3-4645-B597-6AB90E16327B}">
      <dsp:nvSpPr>
        <dsp:cNvPr id="0" name=""/>
        <dsp:cNvSpPr/>
      </dsp:nvSpPr>
      <dsp:spPr>
        <a:xfrm>
          <a:off x="1081077" y="3581883"/>
          <a:ext cx="1833562" cy="18335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v-SE" sz="1600" kern="1200" dirty="0" smtClean="0">
              <a:solidFill>
                <a:schemeClr val="tx1"/>
              </a:solidFill>
            </a:rPr>
            <a:t>Nationens intresse</a:t>
          </a:r>
        </a:p>
      </dsp:txBody>
      <dsp:txXfrm>
        <a:off x="1349596" y="3850402"/>
        <a:ext cx="1296524" cy="129652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13FBB-B5D3-45D4-9438-3D2036D41015}" type="datetimeFigureOut">
              <a:rPr lang="sv-SE" smtClean="0"/>
              <a:t>2019-04-09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48F49-E056-4126-BC68-5C3CBF582D38}" type="slidenum">
              <a:rPr lang="sv-SE" smtClean="0"/>
              <a:t>‹#›</a:t>
            </a:fld>
            <a:endParaRPr lang="sv-SE"/>
          </a:p>
        </p:txBody>
      </p:sp>
    </p:spTree>
    <p:extLst>
      <p:ext uri="{BB962C8B-B14F-4D97-AF65-F5344CB8AC3E}">
        <p14:creationId xmlns:p14="http://schemas.microsoft.com/office/powerpoint/2010/main" val="394136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CB48F49-E056-4126-BC68-5C3CBF582D38}" type="slidenum">
              <a:rPr lang="sv-SE" smtClean="0"/>
              <a:t>1</a:t>
            </a:fld>
            <a:endParaRPr lang="sv-SE"/>
          </a:p>
        </p:txBody>
      </p:sp>
    </p:spTree>
    <p:extLst>
      <p:ext uri="{BB962C8B-B14F-4D97-AF65-F5344CB8AC3E}">
        <p14:creationId xmlns:p14="http://schemas.microsoft.com/office/powerpoint/2010/main" val="692060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17</a:t>
            </a:fld>
            <a:endParaRPr lang="sv-SE"/>
          </a:p>
        </p:txBody>
      </p:sp>
    </p:spTree>
    <p:extLst>
      <p:ext uri="{BB962C8B-B14F-4D97-AF65-F5344CB8AC3E}">
        <p14:creationId xmlns:p14="http://schemas.microsoft.com/office/powerpoint/2010/main" val="108048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18</a:t>
            </a:fld>
            <a:endParaRPr lang="sv-SE"/>
          </a:p>
        </p:txBody>
      </p:sp>
    </p:spTree>
    <p:extLst>
      <p:ext uri="{BB962C8B-B14F-4D97-AF65-F5344CB8AC3E}">
        <p14:creationId xmlns:p14="http://schemas.microsoft.com/office/powerpoint/2010/main" val="157094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19</a:t>
            </a:fld>
            <a:endParaRPr lang="sv-SE"/>
          </a:p>
        </p:txBody>
      </p:sp>
    </p:spTree>
    <p:extLst>
      <p:ext uri="{BB962C8B-B14F-4D97-AF65-F5344CB8AC3E}">
        <p14:creationId xmlns:p14="http://schemas.microsoft.com/office/powerpoint/2010/main" val="88101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t>
            </a:r>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9</a:t>
            </a:fld>
            <a:endParaRPr lang="sv-SE"/>
          </a:p>
        </p:txBody>
      </p:sp>
    </p:spTree>
    <p:extLst>
      <p:ext uri="{BB962C8B-B14F-4D97-AF65-F5344CB8AC3E}">
        <p14:creationId xmlns:p14="http://schemas.microsoft.com/office/powerpoint/2010/main" val="405298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10</a:t>
            </a:fld>
            <a:endParaRPr lang="sv-SE"/>
          </a:p>
        </p:txBody>
      </p:sp>
    </p:spTree>
    <p:extLst>
      <p:ext uri="{BB962C8B-B14F-4D97-AF65-F5344CB8AC3E}">
        <p14:creationId xmlns:p14="http://schemas.microsoft.com/office/powerpoint/2010/main" val="8826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11</a:t>
            </a:fld>
            <a:endParaRPr lang="sv-SE"/>
          </a:p>
        </p:txBody>
      </p:sp>
    </p:spTree>
    <p:extLst>
      <p:ext uri="{BB962C8B-B14F-4D97-AF65-F5344CB8AC3E}">
        <p14:creationId xmlns:p14="http://schemas.microsoft.com/office/powerpoint/2010/main" val="151879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sv-SE" dirty="0" smtClean="0"/>
          </a:p>
          <a:p>
            <a:pPr marL="171450" indent="-171450">
              <a:buFont typeface="Arial" charset="0"/>
              <a:buChar char="•"/>
            </a:pPr>
            <a:endParaRPr lang="sv-SE" dirty="0" smtClean="0"/>
          </a:p>
          <a:p>
            <a:pPr marL="171450" indent="-171450">
              <a:buFont typeface="Arial" charset="0"/>
              <a:buChar char="•"/>
            </a:pPr>
            <a:endParaRPr lang="sv-SE" dirty="0" smtClean="0"/>
          </a:p>
          <a:p>
            <a:pPr marL="171450" indent="-171450">
              <a:buFont typeface="Arial" charset="0"/>
              <a:buChar char="•"/>
            </a:pPr>
            <a:endParaRPr lang="sv-SE" dirty="0" smtClean="0"/>
          </a:p>
          <a:p>
            <a:pPr marL="171450" indent="-171450">
              <a:buFont typeface="Arial" charset="0"/>
              <a:buChar char="•"/>
            </a:pPr>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12</a:t>
            </a:fld>
            <a:endParaRPr lang="sv-SE"/>
          </a:p>
        </p:txBody>
      </p:sp>
    </p:spTree>
    <p:extLst>
      <p:ext uri="{BB962C8B-B14F-4D97-AF65-F5344CB8AC3E}">
        <p14:creationId xmlns:p14="http://schemas.microsoft.com/office/powerpoint/2010/main" val="337611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13</a:t>
            </a:fld>
            <a:endParaRPr lang="sv-SE"/>
          </a:p>
        </p:txBody>
      </p:sp>
    </p:spTree>
    <p:extLst>
      <p:ext uri="{BB962C8B-B14F-4D97-AF65-F5344CB8AC3E}">
        <p14:creationId xmlns:p14="http://schemas.microsoft.com/office/powerpoint/2010/main" val="177412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14</a:t>
            </a:fld>
            <a:endParaRPr lang="sv-SE"/>
          </a:p>
        </p:txBody>
      </p:sp>
    </p:spTree>
    <p:extLst>
      <p:ext uri="{BB962C8B-B14F-4D97-AF65-F5344CB8AC3E}">
        <p14:creationId xmlns:p14="http://schemas.microsoft.com/office/powerpoint/2010/main" val="68344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15</a:t>
            </a:fld>
            <a:endParaRPr lang="sv-SE"/>
          </a:p>
        </p:txBody>
      </p:sp>
    </p:spTree>
    <p:extLst>
      <p:ext uri="{BB962C8B-B14F-4D97-AF65-F5344CB8AC3E}">
        <p14:creationId xmlns:p14="http://schemas.microsoft.com/office/powerpoint/2010/main" val="106672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B48F49-E056-4126-BC68-5C3CBF582D38}" type="slidenum">
              <a:rPr lang="sv-SE" smtClean="0"/>
              <a:t>16</a:t>
            </a:fld>
            <a:endParaRPr lang="sv-SE"/>
          </a:p>
        </p:txBody>
      </p:sp>
    </p:spTree>
    <p:extLst>
      <p:ext uri="{BB962C8B-B14F-4D97-AF65-F5344CB8AC3E}">
        <p14:creationId xmlns:p14="http://schemas.microsoft.com/office/powerpoint/2010/main" val="178116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smtClean="0"/>
              <a:t>Klicka här för att ändra 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lvl1pPr algn="l">
              <a:defRPr/>
            </a:lvl1pPr>
          </a:lstStyle>
          <a:p>
            <a:fld id="{85130FEE-A33C-455F-85C8-5E1CA018F15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88CDB-3C94-4A14-8742-6EAFD2D199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56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5130FEE-A33C-455F-85C8-5E1CA018F15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88CDB-3C94-4A14-8742-6EAFD2D1998C}" type="slidenum">
              <a:rPr lang="en-US" smtClean="0"/>
              <a:t>‹#›</a:t>
            </a:fld>
            <a:endParaRPr lang="en-US"/>
          </a:p>
        </p:txBody>
      </p:sp>
    </p:spTree>
    <p:extLst>
      <p:ext uri="{BB962C8B-B14F-4D97-AF65-F5344CB8AC3E}">
        <p14:creationId xmlns:p14="http://schemas.microsoft.com/office/powerpoint/2010/main" val="39586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5130FEE-A33C-455F-85C8-5E1CA018F15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88CDB-3C94-4A14-8742-6EAFD2D1998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1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5130FEE-A33C-455F-85C8-5E1CA018F15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88CDB-3C94-4A14-8742-6EAFD2D1998C}" type="slidenum">
              <a:rPr lang="en-US" smtClean="0"/>
              <a:t>‹#›</a:t>
            </a:fld>
            <a:endParaRPr lang="en-US"/>
          </a:p>
        </p:txBody>
      </p:sp>
    </p:spTree>
    <p:extLst>
      <p:ext uri="{BB962C8B-B14F-4D97-AF65-F5344CB8AC3E}">
        <p14:creationId xmlns:p14="http://schemas.microsoft.com/office/powerpoint/2010/main" val="207298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85130FEE-A33C-455F-85C8-5E1CA018F15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88CDB-3C94-4A14-8742-6EAFD2D199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2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85130FEE-A33C-455F-85C8-5E1CA018F15A}"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88CDB-3C94-4A14-8742-6EAFD2D1998C}" type="slidenum">
              <a:rPr lang="en-US" smtClean="0"/>
              <a:t>‹#›</a:t>
            </a:fld>
            <a:endParaRPr lang="en-US"/>
          </a:p>
        </p:txBody>
      </p:sp>
    </p:spTree>
    <p:extLst>
      <p:ext uri="{BB962C8B-B14F-4D97-AF65-F5344CB8AC3E}">
        <p14:creationId xmlns:p14="http://schemas.microsoft.com/office/powerpoint/2010/main" val="398568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24128" y="2967788"/>
            <a:ext cx="4754880" cy="334157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smtClean="0"/>
              <a:t>Klicka här för att ändra format på bakgrundstexten</a:t>
            </a:r>
          </a:p>
        </p:txBody>
      </p:sp>
      <p:sp>
        <p:nvSpPr>
          <p:cNvPr id="6" name="Content Placeholder 5"/>
          <p:cNvSpPr>
            <a:spLocks noGrp="1"/>
          </p:cNvSpPr>
          <p:nvPr>
            <p:ph sz="quarter" idx="4"/>
          </p:nvPr>
        </p:nvSpPr>
        <p:spPr>
          <a:xfrm>
            <a:off x="5990888" y="2967788"/>
            <a:ext cx="4754880" cy="334157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85130FEE-A33C-455F-85C8-5E1CA018F15A}"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88CDB-3C94-4A14-8742-6EAFD2D1998C}" type="slidenum">
              <a:rPr lang="en-US" smtClean="0"/>
              <a:t>‹#›</a:t>
            </a:fld>
            <a:endParaRPr lang="en-US"/>
          </a:p>
        </p:txBody>
      </p:sp>
    </p:spTree>
    <p:extLst>
      <p:ext uri="{BB962C8B-B14F-4D97-AF65-F5344CB8AC3E}">
        <p14:creationId xmlns:p14="http://schemas.microsoft.com/office/powerpoint/2010/main" val="241710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85130FEE-A33C-455F-85C8-5E1CA018F15A}"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88CDB-3C94-4A14-8742-6EAFD2D1998C}" type="slidenum">
              <a:rPr lang="en-US" smtClean="0"/>
              <a:t>‹#›</a:t>
            </a:fld>
            <a:endParaRPr lang="en-US"/>
          </a:p>
        </p:txBody>
      </p:sp>
    </p:spTree>
    <p:extLst>
      <p:ext uri="{BB962C8B-B14F-4D97-AF65-F5344CB8AC3E}">
        <p14:creationId xmlns:p14="http://schemas.microsoft.com/office/powerpoint/2010/main" val="350160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30FEE-A33C-455F-85C8-5E1CA018F15A}"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88CDB-3C94-4A14-8742-6EAFD2D1998C}" type="slidenum">
              <a:rPr lang="en-US" smtClean="0"/>
              <a:t>‹#›</a:t>
            </a:fld>
            <a:endParaRPr lang="en-US"/>
          </a:p>
        </p:txBody>
      </p:sp>
    </p:spTree>
    <p:extLst>
      <p:ext uri="{BB962C8B-B14F-4D97-AF65-F5344CB8AC3E}">
        <p14:creationId xmlns:p14="http://schemas.microsoft.com/office/powerpoint/2010/main" val="267013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smtClean="0"/>
              <a:t>Klicka här för att ändra 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5130FEE-A33C-455F-85C8-5E1CA018F15A}"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88CDB-3C94-4A14-8742-6EAFD2D1998C}" type="slidenum">
              <a:rPr lang="en-US" smtClean="0"/>
              <a:t>‹#›</a:t>
            </a:fld>
            <a:endParaRPr lang="en-US"/>
          </a:p>
        </p:txBody>
      </p:sp>
    </p:spTree>
    <p:extLst>
      <p:ext uri="{BB962C8B-B14F-4D97-AF65-F5344CB8AC3E}">
        <p14:creationId xmlns:p14="http://schemas.microsoft.com/office/powerpoint/2010/main" val="323749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5130FEE-A33C-455F-85C8-5E1CA018F15A}"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88CDB-3C94-4A14-8742-6EAFD2D199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89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5130FEE-A33C-455F-85C8-5E1CA018F15A}" type="datetimeFigureOut">
              <a:rPr lang="en-US" smtClean="0"/>
              <a:t>4/9/2019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C988CDB-3C94-4A14-8742-6EAFD2D1998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742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Antropologi, spioneri och etik</a:t>
            </a:r>
            <a:endParaRPr lang="sv-SE" dirty="0"/>
          </a:p>
        </p:txBody>
      </p:sp>
      <p:sp>
        <p:nvSpPr>
          <p:cNvPr id="3" name="Underrubrik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5955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Antropologer i krig – en ny form av kolonialism?</a:t>
            </a:r>
            <a:endParaRPr lang="sv-SE" dirty="0"/>
          </a:p>
        </p:txBody>
      </p:sp>
      <p:sp>
        <p:nvSpPr>
          <p:cNvPr id="3" name="Platshållare för innehåll 2"/>
          <p:cNvSpPr>
            <a:spLocks noGrp="1"/>
          </p:cNvSpPr>
          <p:nvPr>
            <p:ph idx="1"/>
          </p:nvPr>
        </p:nvSpPr>
        <p:spPr/>
        <p:txBody>
          <a:bodyPr/>
          <a:lstStyle/>
          <a:p>
            <a:pPr>
              <a:buFont typeface="Wingdings" panose="05000000000000000000" pitchFamily="2" charset="2"/>
              <a:buChar char="§"/>
            </a:pPr>
            <a:endParaRPr lang="sv-SE" dirty="0" smtClean="0"/>
          </a:p>
          <a:p>
            <a:pPr>
              <a:buFont typeface="Wingdings" panose="05000000000000000000" pitchFamily="2" charset="2"/>
              <a:buChar char="§"/>
            </a:pPr>
            <a:r>
              <a:rPr lang="sv-SE" dirty="0" smtClean="0"/>
              <a:t> Under kolonialtiden arbetade antropologer för sin egen regeringsmakt för att bl.a. upprätthålla ordning i – och kontroll över – kolonierna, platser och människor som var obekanta för kolonisatörerna.</a:t>
            </a:r>
          </a:p>
          <a:p>
            <a:pPr>
              <a:buFont typeface="Wingdings" panose="05000000000000000000" pitchFamily="2" charset="2"/>
              <a:buChar char="§"/>
            </a:pPr>
            <a:r>
              <a:rPr lang="sv-SE" dirty="0"/>
              <a:t> </a:t>
            </a:r>
            <a:r>
              <a:rPr lang="sv-SE" dirty="0" smtClean="0"/>
              <a:t>Antropologer som är arbetar för ett regeringsmakt i krig arbetar i ett liknande syfte.</a:t>
            </a:r>
            <a:endParaRPr lang="sv-SE" dirty="0"/>
          </a:p>
        </p:txBody>
      </p:sp>
    </p:spTree>
    <p:extLst>
      <p:ext uri="{BB962C8B-B14F-4D97-AF65-F5344CB8AC3E}">
        <p14:creationId xmlns:p14="http://schemas.microsoft.com/office/powerpoint/2010/main" val="2367451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David Price (1960)</a:t>
            </a:r>
            <a:endParaRPr lang="sv-SE" dirty="0"/>
          </a:p>
        </p:txBody>
      </p:sp>
      <p:sp>
        <p:nvSpPr>
          <p:cNvPr id="3" name="Platshållare för innehåll 2"/>
          <p:cNvSpPr>
            <a:spLocks noGrp="1"/>
          </p:cNvSpPr>
          <p:nvPr>
            <p:ph idx="1"/>
          </p:nvPr>
        </p:nvSpPr>
        <p:spPr/>
        <p:txBody>
          <a:bodyPr>
            <a:normAutofit/>
          </a:bodyPr>
          <a:lstStyle/>
          <a:p>
            <a:pPr>
              <a:buFont typeface="Wingdings" panose="05000000000000000000" pitchFamily="2" charset="2"/>
              <a:buChar char="§"/>
            </a:pPr>
            <a:r>
              <a:rPr lang="sv-SE" sz="2000" dirty="0" smtClean="0"/>
              <a:t> Professor i antropologi och sociologi, St. Martins University, </a:t>
            </a:r>
            <a:br>
              <a:rPr lang="sv-SE" sz="2000" dirty="0" smtClean="0"/>
            </a:br>
            <a:r>
              <a:rPr lang="sv-SE" sz="2000" dirty="0" smtClean="0"/>
              <a:t>Washington. </a:t>
            </a:r>
          </a:p>
          <a:p>
            <a:pPr>
              <a:buFont typeface="Wingdings" panose="05000000000000000000" pitchFamily="2" charset="2"/>
              <a:buChar char="§"/>
            </a:pPr>
            <a:r>
              <a:rPr lang="en-US" sz="2000" dirty="0"/>
              <a:t>2014 "The New Surveillance Normal: NSA and Corporate </a:t>
            </a:r>
            <a:r>
              <a:rPr lang="en-US" sz="2000" dirty="0" smtClean="0"/>
              <a:t>Surveillance</a:t>
            </a:r>
            <a:br>
              <a:rPr lang="en-US" sz="2000" dirty="0" smtClean="0"/>
            </a:br>
            <a:r>
              <a:rPr lang="en-US" sz="2000" dirty="0" smtClean="0"/>
              <a:t> </a:t>
            </a:r>
            <a:r>
              <a:rPr lang="en-US" sz="2000" dirty="0"/>
              <a:t>in the Age of Global Capitalism</a:t>
            </a:r>
            <a:r>
              <a:rPr lang="en-US" sz="2000" dirty="0" smtClean="0"/>
              <a:t>.“</a:t>
            </a:r>
          </a:p>
          <a:p>
            <a:pPr>
              <a:buFont typeface="Wingdings" panose="05000000000000000000" pitchFamily="2" charset="2"/>
              <a:buChar char="§"/>
            </a:pPr>
            <a:r>
              <a:rPr lang="en-US" sz="2000" dirty="0"/>
              <a:t>2014 "Counterinsurgency by Other Names: Complicating Humanitarian </a:t>
            </a:r>
            <a:r>
              <a:rPr lang="en-US" sz="2000" dirty="0" smtClean="0"/>
              <a:t/>
            </a:r>
            <a:br>
              <a:rPr lang="en-US" sz="2000" dirty="0" smtClean="0"/>
            </a:br>
            <a:r>
              <a:rPr lang="en-US" sz="2000" dirty="0" smtClean="0"/>
              <a:t>Applied </a:t>
            </a:r>
            <a:r>
              <a:rPr lang="en-US" sz="2000" dirty="0"/>
              <a:t>Anthropology in Current, Former, and Future War Zones</a:t>
            </a:r>
            <a:r>
              <a:rPr lang="en-US" sz="2000" dirty="0" smtClean="0"/>
              <a:t>.“</a:t>
            </a:r>
          </a:p>
          <a:p>
            <a:pPr>
              <a:buFont typeface="Wingdings" panose="05000000000000000000" pitchFamily="2" charset="2"/>
              <a:buChar char="§"/>
            </a:pPr>
            <a:r>
              <a:rPr lang="en-US" sz="2000" dirty="0"/>
              <a:t>2014 "The NSA, CIA, and the Promise of Industrial Espionage: The Secret </a:t>
            </a:r>
            <a:r>
              <a:rPr lang="en-US" sz="2000" dirty="0" smtClean="0"/>
              <a:t/>
            </a:r>
            <a:br>
              <a:rPr lang="en-US" sz="2000" dirty="0" smtClean="0"/>
            </a:br>
            <a:r>
              <a:rPr lang="en-US" sz="2000" dirty="0" smtClean="0"/>
              <a:t>Police </a:t>
            </a:r>
            <a:r>
              <a:rPr lang="en-US" sz="2000" dirty="0"/>
              <a:t>of American Capitalism</a:t>
            </a:r>
            <a:r>
              <a:rPr lang="en-US" sz="2000" dirty="0" smtClean="0"/>
              <a:t>.</a:t>
            </a:r>
          </a:p>
          <a:p>
            <a:pPr>
              <a:buFont typeface="Wingdings" panose="05000000000000000000" pitchFamily="2" charset="2"/>
              <a:buChar char="§"/>
            </a:pPr>
            <a:r>
              <a:rPr lang="en-US" sz="2000" dirty="0"/>
              <a:t>2013 "The Role of Culture in Wars Waged By Robots: Connecting Drones, </a:t>
            </a:r>
            <a:r>
              <a:rPr lang="en-US" sz="2000" dirty="0" smtClean="0"/>
              <a:t/>
            </a:r>
            <a:br>
              <a:rPr lang="en-US" sz="2000" dirty="0" smtClean="0"/>
            </a:br>
            <a:r>
              <a:rPr lang="en-US" sz="2000" dirty="0" smtClean="0"/>
              <a:t>Anthropology</a:t>
            </a:r>
            <a:r>
              <a:rPr lang="en-US" sz="2000" dirty="0"/>
              <a:t>, and the Human Terrain System's Prehistory."</a:t>
            </a:r>
            <a:endParaRPr lang="sv-SE" sz="2000" dirty="0"/>
          </a:p>
        </p:txBody>
      </p:sp>
      <p:pic>
        <p:nvPicPr>
          <p:cNvPr id="2050" name="Picture 2" descr="Bildresult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864" y="2286000"/>
            <a:ext cx="24765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3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Antropologer som spioner</a:t>
            </a:r>
            <a:endParaRPr lang="sv-SE" dirty="0"/>
          </a:p>
        </p:txBody>
      </p:sp>
      <p:sp>
        <p:nvSpPr>
          <p:cNvPr id="3" name="Platshållare för innehåll 2"/>
          <p:cNvSpPr>
            <a:spLocks noGrp="1"/>
          </p:cNvSpPr>
          <p:nvPr>
            <p:ph idx="1"/>
          </p:nvPr>
        </p:nvSpPr>
        <p:spPr/>
        <p:txBody>
          <a:bodyPr>
            <a:normAutofit/>
          </a:bodyPr>
          <a:lstStyle/>
          <a:p>
            <a:pPr marL="0" indent="0">
              <a:buNone/>
            </a:pPr>
            <a:r>
              <a:rPr lang="sv-SE" sz="2800" dirty="0" smtClean="0"/>
              <a:t>Antropologer som spioner har diskuterats länge och diskuteras fortfarande.</a:t>
            </a:r>
          </a:p>
          <a:p>
            <a:pPr lvl="1">
              <a:buFont typeface="Wingdings" panose="05000000000000000000" pitchFamily="2" charset="2"/>
              <a:buChar char="§"/>
            </a:pPr>
            <a:r>
              <a:rPr lang="sv-SE" sz="2400" dirty="0" smtClean="0"/>
              <a:t> Första världskriget: Franz Boas kritiserar antropologer som verkat som spioner i Centralamerika.</a:t>
            </a:r>
          </a:p>
          <a:p>
            <a:pPr lvl="1">
              <a:buFont typeface="Wingdings" panose="05000000000000000000" pitchFamily="2" charset="2"/>
              <a:buChar char="§"/>
            </a:pPr>
            <a:r>
              <a:rPr lang="sv-SE" sz="2400" dirty="0" smtClean="0"/>
              <a:t> Andra världskriget: Antropologer som bedrev spionage.</a:t>
            </a:r>
          </a:p>
          <a:p>
            <a:pPr lvl="1">
              <a:buFont typeface="Wingdings" panose="05000000000000000000" pitchFamily="2" charset="2"/>
              <a:buChar char="§"/>
            </a:pPr>
            <a:r>
              <a:rPr lang="sv-SE" sz="2400" dirty="0"/>
              <a:t> </a:t>
            </a:r>
            <a:r>
              <a:rPr lang="sv-SE" sz="2400" dirty="0" smtClean="0"/>
              <a:t>Kalla kriget: </a:t>
            </a:r>
            <a:r>
              <a:rPr lang="sv-SE" sz="2400" dirty="0"/>
              <a:t>U</a:t>
            </a:r>
            <a:r>
              <a:rPr lang="sv-SE" sz="2400" dirty="0" smtClean="0"/>
              <a:t>nder Vietnamkriget med projekt av strategisk militär betydelse. Under Koreakriget bidrog antropologer med språk- och kulturkunskaper.</a:t>
            </a:r>
            <a:endParaRPr lang="sv-SE" sz="2400" dirty="0"/>
          </a:p>
        </p:txBody>
      </p:sp>
    </p:spTree>
    <p:extLst>
      <p:ext uri="{BB962C8B-B14F-4D97-AF65-F5344CB8AC3E}">
        <p14:creationId xmlns:p14="http://schemas.microsoft.com/office/powerpoint/2010/main" val="337047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6491514" y="1054318"/>
            <a:ext cx="3302000" cy="723900"/>
          </a:xfrm>
          <a:prstGeom prst="rect">
            <a:avLst/>
          </a:prstGeom>
        </p:spPr>
      </p:pic>
      <p:pic>
        <p:nvPicPr>
          <p:cNvPr id="5" name="Bildobjekt 4"/>
          <p:cNvPicPr>
            <a:picLocks noChangeAspect="1"/>
          </p:cNvPicPr>
          <p:nvPr/>
        </p:nvPicPr>
        <p:blipFill>
          <a:blip r:embed="rId4"/>
          <a:stretch>
            <a:fillRect/>
          </a:stretch>
        </p:blipFill>
        <p:spPr>
          <a:xfrm>
            <a:off x="8990166" y="1989962"/>
            <a:ext cx="2857500" cy="3581400"/>
          </a:xfrm>
          <a:prstGeom prst="rect">
            <a:avLst/>
          </a:prstGeom>
        </p:spPr>
      </p:pic>
      <p:sp>
        <p:nvSpPr>
          <p:cNvPr id="6" name="Rektangel 5"/>
          <p:cNvSpPr/>
          <p:nvPr/>
        </p:nvSpPr>
        <p:spPr>
          <a:xfrm>
            <a:off x="3443514" y="5783106"/>
            <a:ext cx="6096000" cy="923330"/>
          </a:xfrm>
          <a:prstGeom prst="rect">
            <a:avLst/>
          </a:prstGeom>
        </p:spPr>
        <p:txBody>
          <a:bodyPr>
            <a:spAutoFit/>
          </a:bodyPr>
          <a:lstStyle/>
          <a:p>
            <a:pPr fontAlgn="base"/>
            <a:r>
              <a:rPr lang="sv-SE" b="1" dirty="0" err="1" smtClean="0">
                <a:solidFill>
                  <a:srgbClr val="222222"/>
                </a:solidFill>
                <a:latin typeface="Mercury Display A" charset="0"/>
              </a:rPr>
              <a:t>Anthropologists</a:t>
            </a:r>
            <a:r>
              <a:rPr lang="sv-SE" b="1" dirty="0" smtClean="0">
                <a:solidFill>
                  <a:srgbClr val="222222"/>
                </a:solidFill>
                <a:latin typeface="Mercury Display A" charset="0"/>
              </a:rPr>
              <a:t> </a:t>
            </a:r>
            <a:r>
              <a:rPr lang="sv-SE" b="1" dirty="0">
                <a:solidFill>
                  <a:srgbClr val="222222"/>
                </a:solidFill>
                <a:latin typeface="Mercury Display A" charset="0"/>
              </a:rPr>
              <a:t>as Spies</a:t>
            </a:r>
          </a:p>
          <a:p>
            <a:pPr fontAlgn="base"/>
            <a:r>
              <a:rPr lang="sv-SE" i="1" dirty="0" err="1">
                <a:solidFill>
                  <a:srgbClr val="222222"/>
                </a:solidFill>
                <a:latin typeface="Mercury Display A" charset="0"/>
              </a:rPr>
              <a:t>Collaboration</a:t>
            </a:r>
            <a:r>
              <a:rPr lang="sv-SE" i="1" dirty="0">
                <a:solidFill>
                  <a:srgbClr val="222222"/>
                </a:solidFill>
                <a:latin typeface="Mercury Display A" charset="0"/>
              </a:rPr>
              <a:t> </a:t>
            </a:r>
            <a:r>
              <a:rPr lang="sv-SE" i="1" dirty="0" err="1">
                <a:solidFill>
                  <a:srgbClr val="222222"/>
                </a:solidFill>
                <a:latin typeface="Mercury Display A" charset="0"/>
              </a:rPr>
              <a:t>occurred</a:t>
            </a:r>
            <a:r>
              <a:rPr lang="sv-SE" i="1" dirty="0">
                <a:solidFill>
                  <a:srgbClr val="222222"/>
                </a:solidFill>
                <a:latin typeface="Mercury Display A" charset="0"/>
              </a:rPr>
              <a:t> in the </a:t>
            </a:r>
            <a:r>
              <a:rPr lang="sv-SE" i="1" dirty="0" err="1">
                <a:solidFill>
                  <a:srgbClr val="222222"/>
                </a:solidFill>
                <a:latin typeface="Mercury Display A" charset="0"/>
              </a:rPr>
              <a:t>past</a:t>
            </a:r>
            <a:r>
              <a:rPr lang="sv-SE" i="1" dirty="0">
                <a:solidFill>
                  <a:srgbClr val="222222"/>
                </a:solidFill>
                <a:latin typeface="Mercury Display A" charset="0"/>
              </a:rPr>
              <a:t>, and </a:t>
            </a:r>
            <a:r>
              <a:rPr lang="sv-SE" i="1" dirty="0" err="1">
                <a:solidFill>
                  <a:srgbClr val="222222"/>
                </a:solidFill>
                <a:latin typeface="Mercury Display A" charset="0"/>
              </a:rPr>
              <a:t>there's</a:t>
            </a:r>
            <a:r>
              <a:rPr lang="sv-SE" i="1" dirty="0">
                <a:solidFill>
                  <a:srgbClr val="222222"/>
                </a:solidFill>
                <a:latin typeface="Mercury Display A" charset="0"/>
              </a:rPr>
              <a:t> no </a:t>
            </a:r>
            <a:r>
              <a:rPr lang="sv-SE" i="1" dirty="0" err="1">
                <a:solidFill>
                  <a:srgbClr val="222222"/>
                </a:solidFill>
                <a:latin typeface="Mercury Display A" charset="0"/>
              </a:rPr>
              <a:t>professional</a:t>
            </a:r>
            <a:r>
              <a:rPr lang="sv-SE" i="1" dirty="0">
                <a:solidFill>
                  <a:srgbClr val="222222"/>
                </a:solidFill>
                <a:latin typeface="Mercury Display A" charset="0"/>
              </a:rPr>
              <a:t> bar to it </a:t>
            </a:r>
            <a:r>
              <a:rPr lang="sv-SE" i="1" dirty="0" err="1">
                <a:solidFill>
                  <a:srgbClr val="222222"/>
                </a:solidFill>
                <a:latin typeface="Mercury Display A" charset="0"/>
              </a:rPr>
              <a:t>today</a:t>
            </a:r>
            <a:r>
              <a:rPr lang="sv-SE" i="1" dirty="0">
                <a:solidFill>
                  <a:srgbClr val="222222"/>
                </a:solidFill>
                <a:latin typeface="Mercury Display A" charset="0"/>
              </a:rPr>
              <a:t>.</a:t>
            </a:r>
            <a:endParaRPr lang="sv-SE" b="0" i="1" dirty="0">
              <a:solidFill>
                <a:srgbClr val="222222"/>
              </a:solidFill>
              <a:effectLst/>
              <a:latin typeface="Mercury Display A" charset="0"/>
            </a:endParaRPr>
          </a:p>
        </p:txBody>
      </p:sp>
      <p:pic>
        <p:nvPicPr>
          <p:cNvPr id="8" name="Bildobjekt 7"/>
          <p:cNvPicPr>
            <a:picLocks noChangeAspect="1"/>
          </p:cNvPicPr>
          <p:nvPr/>
        </p:nvPicPr>
        <p:blipFill>
          <a:blip r:embed="rId5"/>
          <a:stretch>
            <a:fillRect/>
          </a:stretch>
        </p:blipFill>
        <p:spPr>
          <a:xfrm>
            <a:off x="2023835" y="905114"/>
            <a:ext cx="2839357" cy="3704136"/>
          </a:xfrm>
          <a:prstGeom prst="rect">
            <a:avLst/>
          </a:prstGeom>
        </p:spPr>
      </p:pic>
    </p:spTree>
    <p:extLst>
      <p:ext uri="{BB962C8B-B14F-4D97-AF65-F5344CB8AC3E}">
        <p14:creationId xmlns:p14="http://schemas.microsoft.com/office/powerpoint/2010/main" val="1612308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sz="2400" dirty="0"/>
              <a:t>”</a:t>
            </a:r>
            <a:r>
              <a:rPr lang="sv-SE" sz="2400" i="1" dirty="0"/>
              <a:t>Som en konsekvens av deras handlingar kommer varje nation att tappa förtroendet för de besökande främmande forskarna som vill göra hederligt arbete, eftersom de kommer att misstänkas för elakt uppsåt. Sådana handlingar har skapat nya hinder för utvecklingen av internationella vänskapsrelationer”</a:t>
            </a:r>
          </a:p>
          <a:p>
            <a:endParaRPr lang="sv-SE" dirty="0"/>
          </a:p>
        </p:txBody>
      </p:sp>
    </p:spTree>
    <p:extLst>
      <p:ext uri="{BB962C8B-B14F-4D97-AF65-F5344CB8AC3E}">
        <p14:creationId xmlns:p14="http://schemas.microsoft.com/office/powerpoint/2010/main" val="1767942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4000" dirty="0" err="1" smtClean="0"/>
              <a:t>American</a:t>
            </a:r>
            <a:r>
              <a:rPr lang="sv-SE" sz="4000" dirty="0" smtClean="0"/>
              <a:t> </a:t>
            </a:r>
            <a:r>
              <a:rPr lang="sv-SE" sz="4000" dirty="0" err="1" smtClean="0"/>
              <a:t>anthropological</a:t>
            </a:r>
            <a:r>
              <a:rPr lang="sv-SE" sz="4000" dirty="0" smtClean="0"/>
              <a:t> Association (AAA) och dess relation till amerikansk underrättelsetjänst</a:t>
            </a:r>
            <a:endParaRPr lang="sv-SE" sz="4000" dirty="0"/>
          </a:p>
        </p:txBody>
      </p:sp>
      <p:sp>
        <p:nvSpPr>
          <p:cNvPr id="3" name="Platshållare för innehåll 2"/>
          <p:cNvSpPr>
            <a:spLocks noGrp="1"/>
          </p:cNvSpPr>
          <p:nvPr>
            <p:ph idx="1"/>
          </p:nvPr>
        </p:nvSpPr>
        <p:spPr/>
        <p:txBody>
          <a:bodyPr/>
          <a:lstStyle/>
          <a:p>
            <a:pPr>
              <a:buFont typeface="Wingdings" panose="05000000000000000000" pitchFamily="2" charset="2"/>
              <a:buChar char="§"/>
            </a:pPr>
            <a:r>
              <a:rPr lang="sv-SE" dirty="0" smtClean="0"/>
              <a:t>AAA censurerade Boas och hans kritik med motiveringen att det kan försvåra för antropologer att göra fältarbete. </a:t>
            </a:r>
          </a:p>
          <a:p>
            <a:pPr>
              <a:buFont typeface="Wingdings" panose="05000000000000000000" pitchFamily="2" charset="2"/>
              <a:buChar char="§"/>
            </a:pPr>
            <a:r>
              <a:rPr lang="sv-SE" dirty="0" smtClean="0"/>
              <a:t>Men AAA samarbetade med CIA både under andra världskriget och därefter.</a:t>
            </a:r>
          </a:p>
          <a:p>
            <a:pPr>
              <a:buFont typeface="Wingdings" panose="05000000000000000000" pitchFamily="2" charset="2"/>
              <a:buChar char="§"/>
            </a:pPr>
            <a:r>
              <a:rPr lang="sv-SE" dirty="0" smtClean="0"/>
              <a:t>Än </a:t>
            </a:r>
            <a:r>
              <a:rPr lang="sv-SE" dirty="0"/>
              <a:t>idag innefattar inte AAA:s etiska riktlinjer något om </a:t>
            </a:r>
            <a:r>
              <a:rPr lang="sv-SE" i="1" dirty="0"/>
              <a:t>förbud</a:t>
            </a:r>
            <a:r>
              <a:rPr lang="sv-SE" dirty="0"/>
              <a:t> mot att använda forskning som täckmantel för spioneri eller andra </a:t>
            </a:r>
            <a:r>
              <a:rPr lang="sv-SE" dirty="0" smtClean="0"/>
              <a:t>hemligheter. Däremot har det funnits professionella riktlinjer inom AAA som från och till haft rekommendationer mot detta. </a:t>
            </a:r>
            <a:endParaRPr lang="sv-SE" dirty="0"/>
          </a:p>
          <a:p>
            <a:pPr>
              <a:buFont typeface="Wingdings" panose="05000000000000000000" pitchFamily="2" charset="2"/>
              <a:buChar char="§"/>
            </a:pPr>
            <a:endParaRPr lang="sv-SE" dirty="0"/>
          </a:p>
        </p:txBody>
      </p:sp>
    </p:spTree>
    <p:extLst>
      <p:ext uri="{BB962C8B-B14F-4D97-AF65-F5344CB8AC3E}">
        <p14:creationId xmlns:p14="http://schemas.microsoft.com/office/powerpoint/2010/main" val="1696029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Antropologer i krig – inte nödvändigtvis spioner</a:t>
            </a:r>
            <a:endParaRPr lang="sv-SE" dirty="0"/>
          </a:p>
        </p:txBody>
      </p:sp>
      <p:sp>
        <p:nvSpPr>
          <p:cNvPr id="3" name="Platshållare för innehåll 2"/>
          <p:cNvSpPr>
            <a:spLocks noGrp="1"/>
          </p:cNvSpPr>
          <p:nvPr>
            <p:ph idx="1"/>
          </p:nvPr>
        </p:nvSpPr>
        <p:spPr/>
        <p:txBody>
          <a:bodyPr>
            <a:normAutofit/>
          </a:bodyPr>
          <a:lstStyle/>
          <a:p>
            <a:pPr>
              <a:buFont typeface="Arial" charset="0"/>
              <a:buChar char="•"/>
            </a:pPr>
            <a:endParaRPr lang="sv-SE" sz="2400" dirty="0" smtClean="0"/>
          </a:p>
          <a:p>
            <a:pPr>
              <a:buFont typeface="Arial" charset="0"/>
              <a:buChar char="•"/>
            </a:pPr>
            <a:r>
              <a:rPr lang="sv-SE" sz="2400" dirty="0" smtClean="0"/>
              <a:t> Kan arbeta för ökad kulturell förståelse.</a:t>
            </a:r>
          </a:p>
          <a:p>
            <a:pPr>
              <a:buFont typeface="Arial" charset="0"/>
              <a:buChar char="•"/>
            </a:pPr>
            <a:r>
              <a:rPr lang="sv-SE" sz="2400" dirty="0"/>
              <a:t> </a:t>
            </a:r>
            <a:r>
              <a:rPr lang="sv-SE" sz="2400" dirty="0" smtClean="0"/>
              <a:t>Kan arbeta långsiktigt för att lösa konflikter.</a:t>
            </a:r>
            <a:endParaRPr lang="sv-SE" sz="2400" dirty="0"/>
          </a:p>
        </p:txBody>
      </p:sp>
    </p:spTree>
    <p:extLst>
      <p:ext uri="{BB962C8B-B14F-4D97-AF65-F5344CB8AC3E}">
        <p14:creationId xmlns:p14="http://schemas.microsoft.com/office/powerpoint/2010/main" val="2075385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David J </a:t>
            </a:r>
            <a:r>
              <a:rPr lang="sv-SE" dirty="0" err="1" smtClean="0"/>
              <a:t>Kilcullen</a:t>
            </a:r>
            <a:r>
              <a:rPr lang="sv-SE" dirty="0" smtClean="0"/>
              <a:t> och Tone Danielsson</a:t>
            </a:r>
            <a:endParaRPr lang="sv-SE" dirty="0"/>
          </a:p>
        </p:txBody>
      </p:sp>
      <p:sp>
        <p:nvSpPr>
          <p:cNvPr id="3" name="Platshållare för innehåll 2"/>
          <p:cNvSpPr>
            <a:spLocks noGrp="1"/>
          </p:cNvSpPr>
          <p:nvPr>
            <p:ph idx="1"/>
          </p:nvPr>
        </p:nvSpPr>
        <p:spPr/>
        <p:txBody>
          <a:bodyPr/>
          <a:lstStyle/>
          <a:p>
            <a:pPr>
              <a:buFont typeface="Arial" charset="0"/>
              <a:buChar char="•"/>
            </a:pPr>
            <a:r>
              <a:rPr lang="sv-SE" dirty="0" smtClean="0"/>
              <a:t> Socialantropologer specialiserade på krig och </a:t>
            </a:r>
            <a:br>
              <a:rPr lang="sv-SE" dirty="0" smtClean="0"/>
            </a:br>
            <a:r>
              <a:rPr lang="sv-SE" dirty="0" smtClean="0"/>
              <a:t>krigande.</a:t>
            </a:r>
          </a:p>
          <a:p>
            <a:pPr>
              <a:buFont typeface="Arial" charset="0"/>
              <a:buChar char="•"/>
            </a:pPr>
            <a:r>
              <a:rPr lang="sv-SE" dirty="0" smtClean="0"/>
              <a:t> Forskningsprojekt finansierat av Försvarets </a:t>
            </a:r>
            <a:br>
              <a:rPr lang="sv-SE" dirty="0" smtClean="0"/>
            </a:br>
            <a:r>
              <a:rPr lang="sv-SE" dirty="0" smtClean="0"/>
              <a:t>forskningsinstitut i Norge.</a:t>
            </a:r>
          </a:p>
          <a:p>
            <a:pPr>
              <a:buFont typeface="Arial" charset="0"/>
              <a:buChar char="•"/>
            </a:pPr>
            <a:r>
              <a:rPr lang="sv-SE" dirty="0"/>
              <a:t> </a:t>
            </a:r>
            <a:r>
              <a:rPr lang="sv-SE" dirty="0" smtClean="0"/>
              <a:t>Fokus: Hur kan vi förstå moderna krig och förhindra</a:t>
            </a:r>
            <a:br>
              <a:rPr lang="sv-SE" dirty="0" smtClean="0"/>
            </a:br>
            <a:r>
              <a:rPr lang="sv-SE" dirty="0" smtClean="0"/>
              <a:t>dem i framtiden?</a:t>
            </a:r>
          </a:p>
          <a:p>
            <a:pPr marL="0" indent="0">
              <a:buNone/>
            </a:pPr>
            <a:endParaRPr lang="sv-SE" dirty="0"/>
          </a:p>
        </p:txBody>
      </p:sp>
      <p:pic>
        <p:nvPicPr>
          <p:cNvPr id="4" name="Bildobjekt 3"/>
          <p:cNvPicPr>
            <a:picLocks noChangeAspect="1"/>
          </p:cNvPicPr>
          <p:nvPr/>
        </p:nvPicPr>
        <p:blipFill>
          <a:blip r:embed="rId3"/>
          <a:stretch>
            <a:fillRect/>
          </a:stretch>
        </p:blipFill>
        <p:spPr>
          <a:xfrm>
            <a:off x="7306164" y="2084832"/>
            <a:ext cx="5224912" cy="3490686"/>
          </a:xfrm>
          <a:prstGeom prst="rect">
            <a:avLst/>
          </a:prstGeom>
        </p:spPr>
      </p:pic>
    </p:spTree>
    <p:extLst>
      <p:ext uri="{BB962C8B-B14F-4D97-AF65-F5344CB8AC3E}">
        <p14:creationId xmlns:p14="http://schemas.microsoft.com/office/powerpoint/2010/main" val="180220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411921" y="1981942"/>
            <a:ext cx="2603500" cy="3124200"/>
          </a:xfrm>
          <a:prstGeom prst="rect">
            <a:avLst/>
          </a:prstGeom>
        </p:spPr>
      </p:pic>
      <p:pic>
        <p:nvPicPr>
          <p:cNvPr id="5" name="Bildobjekt 4"/>
          <p:cNvPicPr>
            <a:picLocks noChangeAspect="1"/>
          </p:cNvPicPr>
          <p:nvPr/>
        </p:nvPicPr>
        <p:blipFill>
          <a:blip r:embed="rId4"/>
          <a:stretch>
            <a:fillRect/>
          </a:stretch>
        </p:blipFill>
        <p:spPr>
          <a:xfrm>
            <a:off x="7295471" y="1738321"/>
            <a:ext cx="1798074" cy="3367821"/>
          </a:xfrm>
          <a:prstGeom prst="rect">
            <a:avLst/>
          </a:prstGeom>
        </p:spPr>
      </p:pic>
      <p:sp>
        <p:nvSpPr>
          <p:cNvPr id="6" name="Rubrik 5"/>
          <p:cNvSpPr>
            <a:spLocks noGrp="1"/>
          </p:cNvSpPr>
          <p:nvPr>
            <p:ph type="title"/>
          </p:nvPr>
        </p:nvSpPr>
        <p:spPr/>
        <p:txBody>
          <a:bodyPr/>
          <a:lstStyle/>
          <a:p>
            <a:r>
              <a:rPr lang="sv-SE" dirty="0" smtClean="0"/>
              <a:t>Jeffrey A. Sluka och Montgomery </a:t>
            </a:r>
            <a:r>
              <a:rPr lang="sv-SE" dirty="0" err="1" smtClean="0"/>
              <a:t>McFate</a:t>
            </a:r>
            <a:endParaRPr lang="sv-SE" dirty="0"/>
          </a:p>
        </p:txBody>
      </p:sp>
    </p:spTree>
    <p:extLst>
      <p:ext uri="{BB962C8B-B14F-4D97-AF65-F5344CB8AC3E}">
        <p14:creationId xmlns:p14="http://schemas.microsoft.com/office/powerpoint/2010/main" val="170344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 vems tjänst?</a:t>
            </a:r>
            <a:endParaRPr lang="sv-SE" dirty="0"/>
          </a:p>
        </p:txBody>
      </p:sp>
      <p:graphicFrame>
        <p:nvGraphicFramePr>
          <p:cNvPr id="4" name="Diagram 3"/>
          <p:cNvGraphicFramePr/>
          <p:nvPr>
            <p:extLst>
              <p:ext uri="{D42A27DB-BD31-4B8C-83A1-F6EECF244321}">
                <p14:modId xmlns:p14="http://schemas.microsoft.com/office/powerpoint/2010/main" val="12920841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163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Idag</a:t>
            </a:r>
            <a:endParaRPr lang="sv-SE" dirty="0"/>
          </a:p>
        </p:txBody>
      </p:sp>
      <p:sp>
        <p:nvSpPr>
          <p:cNvPr id="3" name="Platshållare för innehåll 2"/>
          <p:cNvSpPr>
            <a:spLocks noGrp="1"/>
          </p:cNvSpPr>
          <p:nvPr>
            <p:ph idx="1"/>
          </p:nvPr>
        </p:nvSpPr>
        <p:spPr/>
        <p:txBody>
          <a:bodyPr>
            <a:normAutofit/>
          </a:bodyPr>
          <a:lstStyle/>
          <a:p>
            <a:pPr>
              <a:buFont typeface="Arial" charset="0"/>
              <a:buChar char="•"/>
            </a:pPr>
            <a:endParaRPr lang="sv-SE" sz="2800" dirty="0" smtClean="0"/>
          </a:p>
          <a:p>
            <a:pPr>
              <a:buFont typeface="Arial" charset="0"/>
              <a:buChar char="•"/>
            </a:pPr>
            <a:r>
              <a:rPr lang="sv-SE" sz="2800" dirty="0" smtClean="0"/>
              <a:t> Antropologi och spioneri -  vad kan det vara? </a:t>
            </a:r>
          </a:p>
          <a:p>
            <a:pPr>
              <a:buFont typeface="Arial" charset="0"/>
              <a:buChar char="•"/>
            </a:pPr>
            <a:r>
              <a:rPr lang="sv-SE" sz="2800" dirty="0"/>
              <a:t> </a:t>
            </a:r>
            <a:r>
              <a:rPr lang="sv-SE" sz="2800" dirty="0" smtClean="0"/>
              <a:t>Antropologer i krig, som kritiker, krigsförare och fredsbevarare</a:t>
            </a:r>
          </a:p>
          <a:p>
            <a:pPr>
              <a:buFont typeface="Arial" charset="0"/>
              <a:buChar char="•"/>
            </a:pPr>
            <a:r>
              <a:rPr lang="sv-SE" sz="2800" dirty="0"/>
              <a:t>Yrkesetik</a:t>
            </a:r>
            <a:endParaRPr lang="sv-SE" sz="2800" dirty="0" smtClean="0"/>
          </a:p>
        </p:txBody>
      </p:sp>
    </p:spTree>
    <p:extLst>
      <p:ext uri="{BB962C8B-B14F-4D97-AF65-F5344CB8AC3E}">
        <p14:creationId xmlns:p14="http://schemas.microsoft.com/office/powerpoint/2010/main" val="468903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Sammanfattning</a:t>
            </a:r>
            <a:endParaRPr lang="sv-SE"/>
          </a:p>
        </p:txBody>
      </p:sp>
      <p:sp>
        <p:nvSpPr>
          <p:cNvPr id="3" name="Platshållare för innehåll 2"/>
          <p:cNvSpPr>
            <a:spLocks noGrp="1"/>
          </p:cNvSpPr>
          <p:nvPr>
            <p:ph idx="1"/>
          </p:nvPr>
        </p:nvSpPr>
        <p:spPr/>
        <p:txBody>
          <a:bodyPr/>
          <a:lstStyle/>
          <a:p>
            <a:pPr>
              <a:buFont typeface="Arial" charset="0"/>
              <a:buChar char="•"/>
            </a:pPr>
            <a:r>
              <a:rPr lang="sv-SE" dirty="0" smtClean="0"/>
              <a:t> Att som antropolog ägna sig åt spioneri är och har varit ett kontroversiellt ämne – ändå ägnar sig antropologer åt detta idag. </a:t>
            </a:r>
          </a:p>
          <a:p>
            <a:pPr>
              <a:buFont typeface="Arial" charset="0"/>
              <a:buChar char="•"/>
            </a:pPr>
            <a:r>
              <a:rPr lang="sv-SE" dirty="0"/>
              <a:t> </a:t>
            </a:r>
            <a:r>
              <a:rPr lang="sv-SE" dirty="0" smtClean="0"/>
              <a:t>Kritiker menar att antropologer borde lära sig av historien och den skada som antropologer bidrog med i kolonialmaktens tjänst.</a:t>
            </a:r>
          </a:p>
          <a:p>
            <a:pPr>
              <a:buFont typeface="Arial" charset="0"/>
              <a:buChar char="•"/>
            </a:pPr>
            <a:r>
              <a:rPr lang="sv-SE" dirty="0"/>
              <a:t> </a:t>
            </a:r>
            <a:r>
              <a:rPr lang="sv-SE" dirty="0" smtClean="0"/>
              <a:t>Kritiker menar även att AAA borde ta aktiva åtgärder mot antropologer som ägnar sig åt spionage då det riskerar andra antropologers liv (de som gör fältarbete i potentiellt farliga områden) och antropologers möjlighet att göra fältarbete och få förtroende hos informanterna.</a:t>
            </a:r>
          </a:p>
          <a:p>
            <a:pPr>
              <a:buFont typeface="Arial" charset="0"/>
              <a:buChar char="•"/>
            </a:pPr>
            <a:endParaRPr lang="sv-SE" dirty="0"/>
          </a:p>
        </p:txBody>
      </p:sp>
    </p:spTree>
    <p:extLst>
      <p:ext uri="{BB962C8B-B14F-4D97-AF65-F5344CB8AC3E}">
        <p14:creationId xmlns:p14="http://schemas.microsoft.com/office/powerpoint/2010/main" val="56193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78" y="1622322"/>
            <a:ext cx="8103781" cy="1405091"/>
          </a:xfrm>
          <a:prstGeom prst="rect">
            <a:avLst/>
          </a:prstGeom>
        </p:spPr>
      </p:pic>
    </p:spTree>
    <p:extLst>
      <p:ext uri="{BB962C8B-B14F-4D97-AF65-F5344CB8AC3E}">
        <p14:creationId xmlns:p14="http://schemas.microsoft.com/office/powerpoint/2010/main" val="3388654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AAA’s</a:t>
            </a:r>
            <a:r>
              <a:rPr lang="sv-SE" dirty="0"/>
              <a:t> </a:t>
            </a:r>
            <a:r>
              <a:rPr lang="sv-SE" dirty="0" err="1"/>
              <a:t>Code</a:t>
            </a:r>
            <a:r>
              <a:rPr lang="sv-SE" dirty="0"/>
              <a:t> </a:t>
            </a:r>
            <a:r>
              <a:rPr lang="sv-SE" dirty="0" err="1"/>
              <a:t>of</a:t>
            </a:r>
            <a:r>
              <a:rPr lang="sv-SE" dirty="0"/>
              <a:t> </a:t>
            </a:r>
            <a:r>
              <a:rPr lang="sv-SE" dirty="0" err="1" smtClean="0"/>
              <a:t>ethics</a:t>
            </a:r>
            <a:r>
              <a:rPr lang="sv-SE" dirty="0" smtClean="0"/>
              <a:t> </a:t>
            </a:r>
            <a:r>
              <a:rPr lang="en-US" dirty="0"/>
              <a:t>- 1998</a:t>
            </a:r>
            <a:endParaRPr lang="sv-SE" dirty="0"/>
          </a:p>
        </p:txBody>
      </p:sp>
      <p:sp>
        <p:nvSpPr>
          <p:cNvPr id="3" name="Platshållare för innehåll 2"/>
          <p:cNvSpPr>
            <a:spLocks noGrp="1"/>
          </p:cNvSpPr>
          <p:nvPr>
            <p:ph idx="1"/>
          </p:nvPr>
        </p:nvSpPr>
        <p:spPr/>
        <p:txBody>
          <a:bodyPr>
            <a:normAutofit/>
          </a:bodyPr>
          <a:lstStyle/>
          <a:p>
            <a:pPr marL="0" indent="0">
              <a:buNone/>
            </a:pPr>
            <a:r>
              <a:rPr lang="en-US" dirty="0" smtClean="0"/>
              <a:t> </a:t>
            </a:r>
            <a:r>
              <a:rPr lang="en-US" dirty="0"/>
              <a:t>· </a:t>
            </a:r>
            <a:r>
              <a:rPr lang="en-US" dirty="0" smtClean="0"/>
              <a:t>To </a:t>
            </a:r>
            <a:r>
              <a:rPr lang="en-US" dirty="0"/>
              <a:t>avoid harm or wrong, understanding that the development of knowledge can lead to </a:t>
            </a:r>
            <a:r>
              <a:rPr lang="en-US" dirty="0" smtClean="0"/>
              <a:t>change which </a:t>
            </a:r>
            <a:r>
              <a:rPr lang="en-US" dirty="0"/>
              <a:t>may be positive or negative for the people or animals worked with or studied</a:t>
            </a:r>
          </a:p>
          <a:p>
            <a:r>
              <a:rPr lang="en-US" dirty="0" smtClean="0"/>
              <a:t>·  To </a:t>
            </a:r>
            <a:r>
              <a:rPr lang="en-US" dirty="0"/>
              <a:t>respect the well-being of humans and nonhuman primates</a:t>
            </a:r>
          </a:p>
          <a:p>
            <a:r>
              <a:rPr lang="en-US" dirty="0"/>
              <a:t>·  To work for the long-term conservation of the archaeological, fossil, and historical records</a:t>
            </a:r>
          </a:p>
          <a:p>
            <a:r>
              <a:rPr lang="en-US" dirty="0"/>
              <a:t>·  To consult actively with the affected individuals or group(s), with the goal of establishing </a:t>
            </a:r>
            <a:r>
              <a:rPr lang="en-US" dirty="0" smtClean="0"/>
              <a:t>a working </a:t>
            </a:r>
            <a:r>
              <a:rPr lang="en-US" dirty="0"/>
              <a:t>relationship that can be beneficial to all parties </a:t>
            </a:r>
            <a:r>
              <a:rPr lang="en-US" dirty="0" smtClean="0"/>
              <a:t>involved</a:t>
            </a:r>
          </a:p>
          <a:p>
            <a:endParaRPr lang="en-US" dirty="0"/>
          </a:p>
        </p:txBody>
      </p:sp>
    </p:spTree>
    <p:extLst>
      <p:ext uri="{BB962C8B-B14F-4D97-AF65-F5344CB8AC3E}">
        <p14:creationId xmlns:p14="http://schemas.microsoft.com/office/powerpoint/2010/main" val="427821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AAA’s</a:t>
            </a:r>
            <a:r>
              <a:rPr lang="sv-SE" dirty="0"/>
              <a:t> </a:t>
            </a:r>
            <a:r>
              <a:rPr lang="sv-SE" dirty="0" err="1"/>
              <a:t>Code</a:t>
            </a:r>
            <a:r>
              <a:rPr lang="sv-SE" dirty="0"/>
              <a:t> </a:t>
            </a:r>
            <a:r>
              <a:rPr lang="sv-SE" dirty="0" err="1"/>
              <a:t>of</a:t>
            </a:r>
            <a:r>
              <a:rPr lang="sv-SE" dirty="0"/>
              <a:t> </a:t>
            </a:r>
            <a:r>
              <a:rPr lang="sv-SE" dirty="0" err="1"/>
              <a:t>ethics</a:t>
            </a:r>
            <a:endParaRPr lang="sv-SE" dirty="0"/>
          </a:p>
        </p:txBody>
      </p:sp>
      <p:sp>
        <p:nvSpPr>
          <p:cNvPr id="3" name="Platshållare för innehåll 2"/>
          <p:cNvSpPr>
            <a:spLocks noGrp="1"/>
          </p:cNvSpPr>
          <p:nvPr>
            <p:ph idx="1"/>
          </p:nvPr>
        </p:nvSpPr>
        <p:spPr/>
        <p:txBody>
          <a:bodyPr>
            <a:normAutofit/>
          </a:bodyPr>
          <a:lstStyle/>
          <a:p>
            <a:r>
              <a:rPr lang="en-US" dirty="0"/>
              <a:t>Anthropological researchers must do everything in their power to ensure that their research does not harm the safety, dignity, or privacy of the people with whom they work, conduct research, or perform other professional activities</a:t>
            </a:r>
            <a:r>
              <a:rPr lang="en-US" dirty="0" smtClean="0"/>
              <a:t>.</a:t>
            </a:r>
          </a:p>
          <a:p>
            <a:endParaRPr lang="en-US" dirty="0"/>
          </a:p>
          <a:p>
            <a:r>
              <a:rPr lang="sv-SE" dirty="0" err="1" smtClean="0"/>
              <a:t>Informed</a:t>
            </a:r>
            <a:r>
              <a:rPr lang="sv-SE" dirty="0" smtClean="0"/>
              <a:t> </a:t>
            </a:r>
            <a:r>
              <a:rPr lang="sv-SE" dirty="0" err="1" smtClean="0"/>
              <a:t>consent</a:t>
            </a:r>
            <a:endParaRPr lang="sv-SE" dirty="0" smtClean="0"/>
          </a:p>
          <a:p>
            <a:endParaRPr lang="sv-SE" dirty="0"/>
          </a:p>
          <a:p>
            <a:pPr marL="0" indent="0">
              <a:buNone/>
            </a:pPr>
            <a:r>
              <a:rPr lang="en-US" dirty="0"/>
              <a:t>While anthropologists may gain personally from their work, they must not exploit individuals, groups</a:t>
            </a:r>
            <a:r>
              <a:rPr lang="en-US" dirty="0" smtClean="0"/>
              <a:t>, animals</a:t>
            </a:r>
            <a:r>
              <a:rPr lang="en-US" dirty="0"/>
              <a:t>, or cultural or biological materials. They should recognize their debt to the societies in </a:t>
            </a:r>
            <a:r>
              <a:rPr lang="en-US" dirty="0" smtClean="0"/>
              <a:t>which they </a:t>
            </a:r>
            <a:r>
              <a:rPr lang="en-US" dirty="0"/>
              <a:t>work and their obligation to reciprocate with people studied in appropriate ways.</a:t>
            </a:r>
            <a:endParaRPr lang="sv-SE" dirty="0"/>
          </a:p>
        </p:txBody>
      </p:sp>
    </p:spTree>
    <p:extLst>
      <p:ext uri="{BB962C8B-B14F-4D97-AF65-F5344CB8AC3E}">
        <p14:creationId xmlns:p14="http://schemas.microsoft.com/office/powerpoint/2010/main" val="369860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AAA’s</a:t>
            </a:r>
            <a:r>
              <a:rPr lang="sv-SE" dirty="0"/>
              <a:t> </a:t>
            </a:r>
            <a:r>
              <a:rPr lang="sv-SE" dirty="0" err="1"/>
              <a:t>Code</a:t>
            </a:r>
            <a:r>
              <a:rPr lang="sv-SE" dirty="0"/>
              <a:t> </a:t>
            </a:r>
            <a:r>
              <a:rPr lang="sv-SE" dirty="0" err="1"/>
              <a:t>of</a:t>
            </a:r>
            <a:r>
              <a:rPr lang="sv-SE" dirty="0"/>
              <a:t> </a:t>
            </a:r>
            <a:r>
              <a:rPr lang="sv-SE" dirty="0" err="1"/>
              <a:t>ethics</a:t>
            </a:r>
            <a:endParaRPr lang="sv-SE" dirty="0"/>
          </a:p>
        </p:txBody>
      </p:sp>
      <p:sp>
        <p:nvSpPr>
          <p:cNvPr id="3" name="Platshållare för innehåll 2"/>
          <p:cNvSpPr>
            <a:spLocks noGrp="1"/>
          </p:cNvSpPr>
          <p:nvPr>
            <p:ph idx="1"/>
          </p:nvPr>
        </p:nvSpPr>
        <p:spPr/>
        <p:txBody>
          <a:bodyPr/>
          <a:lstStyle/>
          <a:p>
            <a:r>
              <a:rPr lang="en-US" b="1" dirty="0"/>
              <a:t>Responsibility to scholarship and </a:t>
            </a:r>
            <a:r>
              <a:rPr lang="en-US" b="1" dirty="0" smtClean="0"/>
              <a:t>science</a:t>
            </a:r>
          </a:p>
          <a:p>
            <a:r>
              <a:rPr lang="sv-SE" b="1" dirty="0" err="1"/>
              <a:t>Responsibility</a:t>
            </a:r>
            <a:r>
              <a:rPr lang="sv-SE" b="1" dirty="0"/>
              <a:t> to the </a:t>
            </a:r>
            <a:r>
              <a:rPr lang="sv-SE" b="1" dirty="0" smtClean="0"/>
              <a:t>public</a:t>
            </a:r>
          </a:p>
          <a:p>
            <a:r>
              <a:rPr lang="en-US" b="1" dirty="0"/>
              <a:t>Responsibility to students and trainees</a:t>
            </a:r>
            <a:endParaRPr lang="sv-SE" dirty="0"/>
          </a:p>
        </p:txBody>
      </p:sp>
    </p:spTree>
    <p:extLst>
      <p:ext uri="{BB962C8B-B14F-4D97-AF65-F5344CB8AC3E}">
        <p14:creationId xmlns:p14="http://schemas.microsoft.com/office/powerpoint/2010/main" val="419781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AAA’s Code of </a:t>
            </a:r>
            <a:r>
              <a:rPr lang="en-US" dirty="0" smtClean="0"/>
              <a:t>ethics</a:t>
            </a:r>
            <a:endParaRPr lang="sv-SE" dirty="0"/>
          </a:p>
        </p:txBody>
      </p:sp>
      <p:sp>
        <p:nvSpPr>
          <p:cNvPr id="3" name="Platshållare för innehåll 2"/>
          <p:cNvSpPr>
            <a:spLocks noGrp="1"/>
          </p:cNvSpPr>
          <p:nvPr>
            <p:ph idx="1"/>
          </p:nvPr>
        </p:nvSpPr>
        <p:spPr/>
        <p:txBody>
          <a:bodyPr>
            <a:normAutofit lnSpcReduction="10000"/>
          </a:bodyPr>
          <a:lstStyle/>
          <a:p>
            <a:pPr marL="0" indent="0">
              <a:buNone/>
            </a:pPr>
            <a:r>
              <a:rPr lang="en-US" dirty="0"/>
              <a:t>In both proposing and carrying out research, anthropological researchers must be open about </a:t>
            </a:r>
            <a:r>
              <a:rPr lang="en-US" dirty="0" smtClean="0"/>
              <a:t>the purpose(s</a:t>
            </a:r>
            <a:r>
              <a:rPr lang="en-US" dirty="0"/>
              <a:t>), potential impacts, and source(s) of support for research projects with funders, colleagues</a:t>
            </a:r>
            <a:r>
              <a:rPr lang="en-US" dirty="0" smtClean="0"/>
              <a:t>, persons </a:t>
            </a:r>
            <a:r>
              <a:rPr lang="en-US" dirty="0"/>
              <a:t>studied or providing information, and with relevant parties affected by the research. </a:t>
            </a:r>
            <a:r>
              <a:rPr lang="en-US" dirty="0" smtClean="0"/>
              <a:t>Researchers must </a:t>
            </a:r>
            <a:r>
              <a:rPr lang="en-US" dirty="0"/>
              <a:t>expect to utilize the results of their work in an appropriate fashion and disseminate the </a:t>
            </a:r>
            <a:r>
              <a:rPr lang="en-US" dirty="0" smtClean="0"/>
              <a:t>results through appropriate </a:t>
            </a:r>
            <a:r>
              <a:rPr lang="en-US" dirty="0"/>
              <a:t>and timely activities</a:t>
            </a:r>
            <a:r>
              <a:rPr lang="en-US" dirty="0" smtClean="0"/>
              <a:t>.</a:t>
            </a:r>
          </a:p>
          <a:p>
            <a:pPr marL="0" indent="0">
              <a:buNone/>
            </a:pPr>
            <a:endParaRPr lang="en-US" dirty="0"/>
          </a:p>
          <a:p>
            <a:r>
              <a:rPr lang="en-US" dirty="0"/>
              <a:t>Anthropological researchers should be alert to the danger of compromising anthropological ethics as </a:t>
            </a:r>
            <a:r>
              <a:rPr lang="en-US" dirty="0" smtClean="0"/>
              <a:t>a condition </a:t>
            </a:r>
            <a:r>
              <a:rPr lang="en-US" dirty="0"/>
              <a:t>to engage in research, yet also be alert to proper demands of good citizenship or </a:t>
            </a:r>
            <a:r>
              <a:rPr lang="en-US" dirty="0" smtClean="0"/>
              <a:t>host-guest relations</a:t>
            </a:r>
            <a:r>
              <a:rPr lang="en-US" dirty="0"/>
              <a:t>. Active contribution and leadership in seeking to shape public or private sector actions </a:t>
            </a:r>
            <a:r>
              <a:rPr lang="en-US" dirty="0" smtClean="0"/>
              <a:t>and policies </a:t>
            </a:r>
            <a:r>
              <a:rPr lang="en-US" dirty="0"/>
              <a:t>may be as ethically justifiable as inaction, detachment, or noncooperation, depending </a:t>
            </a:r>
            <a:r>
              <a:rPr lang="en-US" dirty="0" smtClean="0"/>
              <a:t>on </a:t>
            </a:r>
            <a:r>
              <a:rPr lang="sv-SE" dirty="0" err="1" smtClean="0"/>
              <a:t>circumstances</a:t>
            </a:r>
            <a:r>
              <a:rPr lang="sv-SE" dirty="0"/>
              <a:t>.</a:t>
            </a:r>
          </a:p>
        </p:txBody>
      </p:sp>
    </p:spTree>
    <p:extLst>
      <p:ext uri="{BB962C8B-B14F-4D97-AF65-F5344CB8AC3E}">
        <p14:creationId xmlns:p14="http://schemas.microsoft.com/office/powerpoint/2010/main" val="294966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8034377" y="878211"/>
            <a:ext cx="3837614" cy="5431149"/>
          </a:xfrm>
          <a:prstGeom prst="rect">
            <a:avLst/>
          </a:prstGeom>
          <a:effectLst>
            <a:outerShdw blurRad="50800" dist="152400" dir="10800000" algn="r" rotWithShape="0">
              <a:prstClr val="black">
                <a:alpha val="40000"/>
              </a:prstClr>
            </a:outerShdw>
          </a:effectLst>
        </p:spPr>
      </p:pic>
      <p:sp>
        <p:nvSpPr>
          <p:cNvPr id="2" name="Rubrik 1"/>
          <p:cNvSpPr>
            <a:spLocks noGrp="1"/>
          </p:cNvSpPr>
          <p:nvPr>
            <p:ph type="title"/>
          </p:nvPr>
        </p:nvSpPr>
        <p:spPr/>
        <p:txBody>
          <a:bodyPr/>
          <a:lstStyle/>
          <a:p>
            <a:r>
              <a:rPr lang="sv-SE" dirty="0" smtClean="0"/>
              <a:t>I Jämförelse: Vetenskapsrådet</a:t>
            </a:r>
            <a:endParaRPr lang="sv-SE" dirty="0"/>
          </a:p>
        </p:txBody>
      </p:sp>
      <p:sp>
        <p:nvSpPr>
          <p:cNvPr id="3" name="Platshållare för innehåll 2"/>
          <p:cNvSpPr>
            <a:spLocks noGrp="1"/>
          </p:cNvSpPr>
          <p:nvPr>
            <p:ph idx="1"/>
          </p:nvPr>
        </p:nvSpPr>
        <p:spPr/>
        <p:txBody>
          <a:bodyPr>
            <a:normAutofit lnSpcReduction="10000"/>
          </a:bodyPr>
          <a:lstStyle/>
          <a:p>
            <a:r>
              <a:rPr lang="en-US" dirty="0"/>
              <a:t>1) You shall tell the truth about your research.</a:t>
            </a:r>
          </a:p>
          <a:p>
            <a:r>
              <a:rPr lang="en-US" dirty="0"/>
              <a:t>2) You shall consciously review and report the basic premises of your studies.</a:t>
            </a:r>
          </a:p>
          <a:p>
            <a:r>
              <a:rPr lang="en-US" dirty="0"/>
              <a:t>3) You shall openly account for your methods and results.</a:t>
            </a:r>
          </a:p>
          <a:p>
            <a:r>
              <a:rPr lang="en-US" dirty="0"/>
              <a:t>4) You shall openly account for your commercial interests and other associations.</a:t>
            </a:r>
          </a:p>
          <a:p>
            <a:r>
              <a:rPr lang="en-US" dirty="0"/>
              <a:t>5) You shall not make </a:t>
            </a:r>
            <a:r>
              <a:rPr lang="en-US" dirty="0" err="1"/>
              <a:t>unauthorised</a:t>
            </a:r>
            <a:r>
              <a:rPr lang="en-US" dirty="0"/>
              <a:t> use of the research results of others.</a:t>
            </a:r>
          </a:p>
          <a:p>
            <a:r>
              <a:rPr lang="en-US" dirty="0"/>
              <a:t>6) You shall keep your research organized, for example through documentation and filing.</a:t>
            </a:r>
          </a:p>
          <a:p>
            <a:r>
              <a:rPr lang="en-US" dirty="0"/>
              <a:t>7) You shall strive to conduct your research without doing harm to people, animals or the environment.</a:t>
            </a:r>
          </a:p>
          <a:p>
            <a:r>
              <a:rPr lang="en-US" dirty="0"/>
              <a:t>8) You shall be fair in your judgement of others’ research.</a:t>
            </a:r>
            <a:endParaRPr lang="sv-SE" dirty="0"/>
          </a:p>
        </p:txBody>
      </p:sp>
    </p:spTree>
    <p:extLst>
      <p:ext uri="{BB962C8B-B14F-4D97-AF65-F5344CB8AC3E}">
        <p14:creationId xmlns:p14="http://schemas.microsoft.com/office/powerpoint/2010/main" val="228399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lgn="ctr"/>
            <a:r>
              <a:rPr lang="sv-SE" sz="3200" dirty="0"/>
              <a:t>Vad gör en antropologisk spion</a:t>
            </a:r>
            <a:r>
              <a:rPr lang="sv-SE" sz="3200" dirty="0" smtClean="0"/>
              <a:t>?</a:t>
            </a:r>
            <a:r>
              <a:rPr lang="sv-SE" sz="3200" dirty="0"/>
              <a:t/>
            </a:r>
            <a:br>
              <a:rPr lang="sv-SE" sz="3200" dirty="0"/>
            </a:br>
            <a:r>
              <a:rPr lang="sv-SE" sz="3200" dirty="0"/>
              <a:t>Vad kan antropologisk kunskap användas till?</a:t>
            </a:r>
            <a:endParaRPr lang="sv-SE" sz="2800" dirty="0"/>
          </a:p>
        </p:txBody>
      </p:sp>
    </p:spTree>
    <p:extLst>
      <p:ext uri="{BB962C8B-B14F-4D97-AF65-F5344CB8AC3E}">
        <p14:creationId xmlns:p14="http://schemas.microsoft.com/office/powerpoint/2010/main" val="1343568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EC189B066F34B41AAB58E6CB5172383" ma:contentTypeVersion="4" ma:contentTypeDescription="Skapa ett nytt dokument." ma:contentTypeScope="" ma:versionID="7e3c4137d4c6758efa268a05a7c07776">
  <xsd:schema xmlns:xsd="http://www.w3.org/2001/XMLSchema" xmlns:xs="http://www.w3.org/2001/XMLSchema" xmlns:p="http://schemas.microsoft.com/office/2006/metadata/properties" xmlns:ns2="b2066dfd-f01e-4975-b3c2-011e1f22c6be" xmlns:ns3="7c33a5e8-11f7-4929-a316-cae96d4cc1ea" targetNamespace="http://schemas.microsoft.com/office/2006/metadata/properties" ma:root="true" ma:fieldsID="dc083847e884835aa51defbd929d8c29" ns2:_="" ns3:_="">
    <xsd:import namespace="b2066dfd-f01e-4975-b3c2-011e1f22c6be"/>
    <xsd:import namespace="7c33a5e8-11f7-4929-a316-cae96d4cc1ea"/>
    <xsd:element name="properties">
      <xsd:complexType>
        <xsd:sequence>
          <xsd:element name="documentManagement">
            <xsd:complexType>
              <xsd:all>
                <xsd:element ref="ns2:_lisam_Description" minOccurs="0"/>
                <xsd:element ref="ns3:_lisam_PublishedVers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66dfd-f01e-4975-b3c2-011e1f22c6be" elementFormDefault="qualified">
    <xsd:import namespace="http://schemas.microsoft.com/office/2006/documentManagement/types"/>
    <xsd:import namespace="http://schemas.microsoft.com/office/infopath/2007/PartnerControls"/>
    <xsd:element name="_lisam_Description" ma:index="8" nillable="true" ma:displayName="Beskrivning" ma:internalName="_lisam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33a5e8-11f7-4929-a316-cae96d4cc1ea" elementFormDefault="qualified">
    <xsd:import namespace="http://schemas.microsoft.com/office/2006/documentManagement/types"/>
    <xsd:import namespace="http://schemas.microsoft.com/office/infopath/2007/PartnerControls"/>
    <xsd:element name="_lisam_PublishedVersion" ma:index="9" nillable="true" ma:displayName="Published Version" ma:internalName="_lisam_PublishedVersion">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lisam_PublishedVersion xmlns="7c33a5e8-11f7-4929-a316-cae96d4cc1ea" xsi:nil="true"/>
    <_lisam_Description xmlns="b2066dfd-f01e-4975-b3c2-011e1f22c6be" xsi:nil="true"/>
  </documentManagement>
</p:properties>
</file>

<file path=customXml/itemProps1.xml><?xml version="1.0" encoding="utf-8"?>
<ds:datastoreItem xmlns:ds="http://schemas.openxmlformats.org/officeDocument/2006/customXml" ds:itemID="{B9F3A9E7-075D-4C66-B990-998FBBD6369D}"/>
</file>

<file path=customXml/itemProps2.xml><?xml version="1.0" encoding="utf-8"?>
<ds:datastoreItem xmlns:ds="http://schemas.openxmlformats.org/officeDocument/2006/customXml" ds:itemID="{3A94B401-3E21-4024-8A1D-22A11A4F9C61}"/>
</file>

<file path=customXml/itemProps3.xml><?xml version="1.0" encoding="utf-8"?>
<ds:datastoreItem xmlns:ds="http://schemas.openxmlformats.org/officeDocument/2006/customXml" ds:itemID="{CD05EEEE-82D9-4740-9EF0-7C56B01417CA}"/>
</file>

<file path=docProps/app.xml><?xml version="1.0" encoding="utf-8"?>
<Properties xmlns="http://schemas.openxmlformats.org/officeDocument/2006/extended-properties" xmlns:vt="http://schemas.openxmlformats.org/officeDocument/2006/docPropsVTypes">
  <Template>Integral</Template>
  <TotalTime>1469</TotalTime>
  <Words>938</Words>
  <Application>Microsoft Office PowerPoint</Application>
  <PresentationFormat>Bredbild</PresentationFormat>
  <Paragraphs>91</Paragraphs>
  <Slides>20</Slides>
  <Notes>12</Notes>
  <HiddenSlides>1</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20</vt:i4>
      </vt:variant>
    </vt:vector>
  </HeadingPairs>
  <TitlesOfParts>
    <vt:vector size="28" baseType="lpstr">
      <vt:lpstr>Arial</vt:lpstr>
      <vt:lpstr>Calibri</vt:lpstr>
      <vt:lpstr>Mercury Display A</vt:lpstr>
      <vt:lpstr>Tw Cen MT</vt:lpstr>
      <vt:lpstr>Tw Cen MT Condensed</vt:lpstr>
      <vt:lpstr>Wingdings</vt:lpstr>
      <vt:lpstr>Wingdings 3</vt:lpstr>
      <vt:lpstr>Integral</vt:lpstr>
      <vt:lpstr>Antropologi, spioneri och etik</vt:lpstr>
      <vt:lpstr>Idag</vt:lpstr>
      <vt:lpstr>PowerPoint-presentation</vt:lpstr>
      <vt:lpstr>AAA’s Code of ethics - 1998</vt:lpstr>
      <vt:lpstr>AAA’s Code of ethics</vt:lpstr>
      <vt:lpstr>AAA’s Code of ethics</vt:lpstr>
      <vt:lpstr>AAA’s Code of ethics</vt:lpstr>
      <vt:lpstr>I Jämförelse: Vetenskapsrådet</vt:lpstr>
      <vt:lpstr>PowerPoint-presentation</vt:lpstr>
      <vt:lpstr>Antropologer i krig – en ny form av kolonialism?</vt:lpstr>
      <vt:lpstr>David Price (1960)</vt:lpstr>
      <vt:lpstr>Antropologer som spioner</vt:lpstr>
      <vt:lpstr>PowerPoint-presentation</vt:lpstr>
      <vt:lpstr>PowerPoint-presentation</vt:lpstr>
      <vt:lpstr>American anthropological Association (AAA) och dess relation till amerikansk underrättelsetjänst</vt:lpstr>
      <vt:lpstr>Antropologer i krig – inte nödvändigtvis spioner</vt:lpstr>
      <vt:lpstr>David J Kilcullen och Tone Danielsson</vt:lpstr>
      <vt:lpstr>Jeffrey A. Sluka och Montgomery McFate</vt:lpstr>
      <vt:lpstr>I vems tjänst?</vt:lpstr>
      <vt:lpstr>Sammanfattning</vt:lpstr>
    </vt:vector>
  </TitlesOfParts>
  <Company>Linköpings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Antropologi, spioneri och etik</dc:title>
  <dc:creator>Jenny Gleisner</dc:creator>
  <cp:lastModifiedBy>Corinna Kruse</cp:lastModifiedBy>
  <cp:revision>119</cp:revision>
  <dcterms:created xsi:type="dcterms:W3CDTF">2017-04-12T11:46:49Z</dcterms:created>
  <dcterms:modified xsi:type="dcterms:W3CDTF">2019-04-09T10:48:27Z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0x0101002EC189B066F34B41AAB58E6CB5172383</vt:lpwstr>
  </property>
</Properties>
</file>